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8"/>
  </p:handoutMasterIdLst>
  <p:sldIdLst>
    <p:sldId id="256" r:id="rId2"/>
    <p:sldId id="268" r:id="rId3"/>
    <p:sldId id="294" r:id="rId4"/>
    <p:sldId id="301" r:id="rId5"/>
    <p:sldId id="295" r:id="rId6"/>
    <p:sldId id="296" r:id="rId7"/>
    <p:sldId id="297" r:id="rId8"/>
    <p:sldId id="261" r:id="rId9"/>
    <p:sldId id="257" r:id="rId10"/>
    <p:sldId id="260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78" r:id="rId19"/>
    <p:sldId id="271" r:id="rId20"/>
    <p:sldId id="269" r:id="rId21"/>
    <p:sldId id="270" r:id="rId22"/>
    <p:sldId id="272" r:id="rId23"/>
    <p:sldId id="274" r:id="rId24"/>
    <p:sldId id="273" r:id="rId25"/>
    <p:sldId id="276" r:id="rId26"/>
    <p:sldId id="275" r:id="rId27"/>
    <p:sldId id="277" r:id="rId28"/>
    <p:sldId id="279" r:id="rId29"/>
    <p:sldId id="281" r:id="rId30"/>
    <p:sldId id="280" r:id="rId31"/>
    <p:sldId id="288" r:id="rId32"/>
    <p:sldId id="282" r:id="rId33"/>
    <p:sldId id="283" r:id="rId34"/>
    <p:sldId id="299" r:id="rId35"/>
    <p:sldId id="284" r:id="rId36"/>
    <p:sldId id="289" r:id="rId37"/>
    <p:sldId id="285" r:id="rId38"/>
    <p:sldId id="292" r:id="rId39"/>
    <p:sldId id="303" r:id="rId40"/>
    <p:sldId id="302" r:id="rId41"/>
    <p:sldId id="286" r:id="rId42"/>
    <p:sldId id="298" r:id="rId43"/>
    <p:sldId id="290" r:id="rId44"/>
    <p:sldId id="287" r:id="rId45"/>
    <p:sldId id="291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CB34-51FD-468C-A743-D45035F59E1A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D5EFE-90C7-413A-B57F-E15F74F5F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D11E2A-775D-4FAE-AE8B-6DE879D23266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D54709-2FE8-4371-B6B8-C8F47BE6E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fishandboat.com/pafish/brooktr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ishandboat.com/pafish/raintrtm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fishandboat.com/pafish/brontrtm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Osmosis: Using Salt to Keep Trout Healthy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McHail</a:t>
            </a:r>
          </a:p>
          <a:p>
            <a:r>
              <a:rPr lang="en-US" dirty="0" smtClean="0"/>
              <a:t>Fisheries Technician</a:t>
            </a:r>
          </a:p>
          <a:p>
            <a:r>
              <a:rPr lang="en-US" dirty="0" smtClean="0"/>
              <a:t>Cooperative Nursery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Freshwater Fish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Body fluids are saltier than freshwater</a:t>
            </a:r>
          </a:p>
          <a:p>
            <a:endParaRPr lang="en-US" sz="1200" dirty="0" smtClean="0"/>
          </a:p>
          <a:p>
            <a:r>
              <a:rPr lang="en-US" sz="3600" dirty="0" smtClean="0"/>
              <a:t>Constant flow of water into the body through osmosis (skin and gills)</a:t>
            </a:r>
          </a:p>
          <a:p>
            <a:endParaRPr lang="en-US" sz="1200" dirty="0" smtClean="0"/>
          </a:p>
          <a:p>
            <a:r>
              <a:rPr lang="en-US" sz="3600" dirty="0" smtClean="0"/>
              <a:t>Produce a large amount of diluted urine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Freshwater Fish</a:t>
            </a:r>
            <a:endParaRPr lang="en-US" sz="5000" dirty="0"/>
          </a:p>
        </p:txBody>
      </p:sp>
      <p:pic>
        <p:nvPicPr>
          <p:cNvPr id="4" name="Content Placeholder 3" descr="Osmoregulation-F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47" y="2379487"/>
            <a:ext cx="8128705" cy="4064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Saltwater Fish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Sea water is saltier than the body fluids</a:t>
            </a:r>
          </a:p>
          <a:p>
            <a:endParaRPr lang="en-US" sz="3900" dirty="0" smtClean="0"/>
          </a:p>
          <a:p>
            <a:r>
              <a:rPr lang="en-US" sz="5100" dirty="0" smtClean="0"/>
              <a:t>Constant flow of water from inside the body to the surrounding environment through osmosis (skin and gills)</a:t>
            </a:r>
          </a:p>
          <a:p>
            <a:endParaRPr lang="en-US" sz="3900" dirty="0" smtClean="0"/>
          </a:p>
          <a:p>
            <a:r>
              <a:rPr lang="en-US" sz="5100" dirty="0" smtClean="0"/>
              <a:t>Drink large amounts of sea water</a:t>
            </a:r>
          </a:p>
          <a:p>
            <a:pPr lvl="1"/>
            <a:r>
              <a:rPr lang="en-US" sz="3800" dirty="0" smtClean="0"/>
              <a:t>Excrete excess salt through gills and digestive tract</a:t>
            </a:r>
          </a:p>
          <a:p>
            <a:pPr lvl="1"/>
            <a:endParaRPr lang="en-US" sz="3900" dirty="0" smtClean="0"/>
          </a:p>
          <a:p>
            <a:r>
              <a:rPr lang="en-US" sz="5100" dirty="0" smtClean="0"/>
              <a:t>Produce a small amount of salty urine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Saltwater Fish</a:t>
            </a:r>
            <a:endParaRPr lang="en-US" sz="5000" dirty="0"/>
          </a:p>
        </p:txBody>
      </p:sp>
      <p:pic>
        <p:nvPicPr>
          <p:cNvPr id="4" name="Content Placeholder 3" descr="Osmoregulation-S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375" y="2249488"/>
            <a:ext cx="72072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3600" dirty="0" smtClean="0"/>
              <a:t>Freshwater Fish</a:t>
            </a:r>
          </a:p>
          <a:p>
            <a:pPr lvl="1"/>
            <a:r>
              <a:rPr lang="en-US" sz="2800" dirty="0" smtClean="0"/>
              <a:t>Can become “waterlogged” if excess water is not excreted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Saltwater Fish</a:t>
            </a:r>
          </a:p>
          <a:p>
            <a:pPr lvl="1"/>
            <a:r>
              <a:rPr lang="en-US" sz="2800" dirty="0" smtClean="0"/>
              <a:t>Can become “dehydrated” if excess salt is not excreted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Raisins and Grapes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Raisins=Freshwater Fish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3200" dirty="0" smtClean="0"/>
              <a:t>Raisins have a higher salt content than the surrounding water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3200" dirty="0" smtClean="0"/>
              <a:t>Cells in the raisins take on the fresh water </a:t>
            </a:r>
            <a:r>
              <a:rPr lang="en-US" sz="3200" i="1" dirty="0" smtClean="0"/>
              <a:t>(osmosis)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3200" dirty="0" smtClean="0"/>
              <a:t>Raisins become </a:t>
            </a:r>
            <a:r>
              <a:rPr lang="en-US" sz="3200" b="1" dirty="0" smtClean="0"/>
              <a:t>waterlogged</a:t>
            </a:r>
            <a:endParaRPr lang="en-US" sz="3200" b="1" dirty="0"/>
          </a:p>
        </p:txBody>
      </p:sp>
      <p:pic>
        <p:nvPicPr>
          <p:cNvPr id="2050" name="Picture 2" descr="http://t0.gstatic.com/images?q=tbn:ANd9GcStVbpJvaQDNG_QO-rjm61Hs2bQ_Y4dfu4dRf5SKvqU-54KxZ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0480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Raisins and Grapes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sz="3200" dirty="0" smtClean="0"/>
              <a:t>Grapes=Saltwater Fish</a:t>
            </a:r>
          </a:p>
          <a:p>
            <a:endParaRPr lang="en-US" sz="2600" dirty="0" smtClean="0"/>
          </a:p>
          <a:p>
            <a:r>
              <a:rPr lang="en-US" sz="3200" dirty="0" smtClean="0"/>
              <a:t>Grapes have a lower salt content than the surrounding water</a:t>
            </a:r>
          </a:p>
          <a:p>
            <a:endParaRPr lang="en-US" sz="2600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Cells in the grapes lose water </a:t>
            </a:r>
            <a:r>
              <a:rPr lang="en-US" sz="3200" i="1" dirty="0" smtClean="0"/>
              <a:t>(osmosis)</a:t>
            </a:r>
          </a:p>
          <a:p>
            <a:endParaRPr lang="en-US" sz="2600" dirty="0" smtClean="0"/>
          </a:p>
          <a:p>
            <a:r>
              <a:rPr lang="en-US" sz="3200" dirty="0" smtClean="0"/>
              <a:t>Grapes become </a:t>
            </a:r>
            <a:r>
              <a:rPr lang="en-US" sz="3200" b="1" dirty="0" smtClean="0"/>
              <a:t>dehydrated</a:t>
            </a:r>
            <a:endParaRPr lang="en-US" sz="3200" b="1" dirty="0"/>
          </a:p>
        </p:txBody>
      </p:sp>
      <p:pic>
        <p:nvPicPr>
          <p:cNvPr id="1026" name="Picture 2" descr="http://t0.gstatic.com/images?q=tbn:ANd9GcTxZD8bD1XPESpgFjQSL_RU0xPAlOtf0WHJKC7p0ptAEKYZZVM6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162300" cy="12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9848"/>
          </a:xfrm>
        </p:spPr>
        <p:txBody>
          <a:bodyPr>
            <a:noAutofit/>
          </a:bodyPr>
          <a:lstStyle/>
          <a:p>
            <a:r>
              <a:rPr lang="en-US" sz="4300" dirty="0" smtClean="0"/>
              <a:t>Using Salt to Keep Trout Healthy</a:t>
            </a:r>
            <a:endParaRPr lang="en-US" sz="4300" dirty="0"/>
          </a:p>
        </p:txBody>
      </p:sp>
      <p:sp>
        <p:nvSpPr>
          <p:cNvPr id="24590" name="AutoShape 14" descr="data:image/jpeg;base64,/9j/4AAQSkZJRgABAQAAAQABAAD/2wCEAAkGBxMTEhIUExQUFhUXFiAZGBgYFxoYGxgdGhgYHBcZHxkaHSggGBslHBgXIjEhJSkrLjAuGh8zODMsNygtLisBCgoKDg0OGhAQGy8kHSQsLCw0LCwsLCwsLCwsLCwsLCwsLCwsLCwsLCwsLCwsLCwsLCwsLCwsLCw0LSwsLCwsLP/AABEIAIABQAMBIgACEQEDEQH/xAAcAAABBAMBAAAAAAAAAAAAAAAAAwQFBgECBwj/xABEEAABAwIDBQUGBAQDBgcAAAABAAIRAyEEEjEFQVFhcQYHIoGREzKhscHwQlJy0SNi4fEUotIzgoOSssIVJCU0Q2Nz/8QAGQEBAAMBAQAAAAAAAAAAAAAAAAECAwQF/8QAIxEAAgICAgMAAwEBAAAAAAAAAAECEQMhEjEEE0EUMlEiYf/aAAwDAQACEQMRAD8A7ihCEAIQhACEIQAhCEAIQhACEIQAhCEAIQhACwsqM29tqlhaZqVJ5NAlx4wOAm5QDzFYltNpc4wFQds94pz1KeFYHlo8TibN1gudMNiDaDoqX2q7TV8Y97KgFOiy74ObwzYN4Zo11PJQRc0ud7Om6HsBFFpgZWTd/EncBz4rnlld6Jona3bKq8mqXWbA9q8uguF4psbBI33PHRdQ7H7efVYRiC1ryQGAwHmZJkCQBwvuuuOUmFhbiKj21A5kNYwZiJ0YwfXqs9msYKFQ52VP8QzK1pDs7rg2baGAACTO9SsxHFo9FBZVe7JdohiWuaWllRhggkuzARDw4tEzPBWFbJpgEIQpAIQhACEIQAhCEAIQhACEIQAhCEAIQhACEIQAhCEAIQhACEIQAhCEAIQhACFo94GpA6mExq7dwzda9HpnaT6AylgkUKu4ntrgmf8Ay5v0glMq3eJgwJaXu5AAfElRyQLBtnabMPRfVeRDRYEgSdwk6SuGdrtv1a9YPqnIbZWk+FsfkcNRxB1sp/tb2rGM8LYFNv4TBmd5kEbvLzVMfhHF0S3Ja1oHKJges2WE5W/+CxGtXa8Ate4QZOdvhed7j8gLpfZrnVMr2VwxxgVQ4t0Gha3gBMLVzqoDozlujQWSPS/T6puHQxktByzZw3aAHKJHKSsmnVIlS/opga9OmKb6bctVkiSSBWFwQDpmuDHJP246pmH8R1N7hPsqjctMDgKgj1soenWb7PI5rh4pY0eLURYEX3pT2jREmtAeBUY5+YFtzwE3i3NQ47JstWwtrPwcRWBgCadP3RlJIBAku1N3EC5XadlbQZXptex7Hg6lhls74K88UsSajZJZTpi5GUgTNmiHeLrZdG7tNshrxRMnP+IiDMeERmsLHUea1xSrTI76OnIQhdJAIQhACEIQAhCEAIQhACELCAysFVrbnbfCYe3tBUfeGsOa41GYWB5armm3u8bG4jO2kPYsBi13xNzPCN+iq5JCjsO0dtYeh/tq1On+pwBvpbVNNk9qsLiHmnSqAu1A0npxXAMVQJfne51Rxv4nZiZ1P9lYu61//qdNv8jjY8By6qiycnou40tneEIQtSgIQhACFiVGbS7QYahapVaHflBzO9BcdSlglFglc62x3oU2z7GnP8z/APS039VQttdtMViDDqjgw7tAeUBZvIiLO2bR7S4WjIfVbI3N8R6WsDyKrG0O8+gz/Z03O6nL+5XIM73AEuvpEfRI0sMSDMSLm2hmwWTzE7OhbQ7065n2YY3fYT6l0/JQeM7dYypP8R45Cw+EKDbhwJndE/zc/mlm4UNNwbGTNxBGttL/AGVk8wpmMRtivU1c53WXfXVNzVrHNBcCLap+2kBlN7kzGpW7qGmUA30udeJ4qjyk8SINFztXO49PqVl+GdGg6g2HUKYdhYkmwmI4Aax5oq4ds3iDvaIjgOQVfcSokK7DnUuOW141QKLxEWFp8zbzUvToEC9rDX8QP06JRlIBwERJkTv3DooeZjiRXjBPiM3M9N3Ba0qzjqGnlEW3lS7MPHhIjICTzJ0/skKeGBAkaEDnc33KVlI4kbnaZDmkb9ZMcjMD4JbDU6F5c8NPiiSN3LendWgIBMgEmRwjSN8Ju7BNIbuEG/ETorLIKokNm0MDM1fbX/K9od/mpmR6K+dnsfsuiWkNqNc0yC92aOcA5fgua1MIQRF5M2jhwK3pscACAYiOass30nZ33C9o8LU92uz/AHjknpmifJSbXg6EFeaRWqtBMmRuPCbRwTihtmuw+F5a7kSAepnmtl5H9KnpBYJXnev2qr1Gw+tUAgn33hzeViEzG1MQQB/iKxlskPeYjrK0WZA9G1sdSZ71RjergPmUrTrNcJa4EciD8l5oo1C0kmk13NpEKwdnNuuY8ezY5lQkBoYWw69g4gwBxmyr7nfRKo70hRmJ7QYSn7+Iot5Go2fSZUNV7xtnBriKxfl1y03/AFaFtyRBbFiVzTbfexTa2MNRe550dUbDW9Wg5j0sqTtbtpja5LH13Nn8LW5G8QYF+PvEqryIHYO0PbDD4VrpcHvAPgaRuG86DpquU9ou32KxRy0yadJwF2tcMk7idX2VaGGdkEmcpkD8I4QN3zUhQblJI/FqAL+Q0b53WEspdRsYUcAfEXkjNod5MySG7pt6p41ujtCQQ7n9+aXtAgel3eZSde03ifMrCWVyOiGH6xjjKsNsIIH39lXHuKwufE4usdadNjR/xC+fhT+KoO06to0XVe4PDRhsVUj3qrWze+Vk9NXHTz3LrwxqNnPmf+qOprCTxFdrGlz3Na0aucQAOpK5j2x70sk08G2Toarm2H6WnXz9FsZt0dIx+0qVFuarUawczr0GpPRUrbnebRpyKDc5/M7T0F/kuW1to1q5L69RxOpkyf6BR+IxDGwSWtHOS6DvgXhZObfQLLtjt9iq0/xHAHc3wj0H1VXxGOcTcn1Uz7JmR3gGZotrf7+oSZwftMoIjeLRHosnKlbJpMh2sJuZ+cJ1QYRpf9QlK/4d1OxEg3HMJ3s6pm8JGuhVOV6RbjSG9J0vIMNdmGvvc4ndySppGdbNd70cee9P9obN9oDYkt0cN0aXG5R2yJqe0zOh7TpOpvr6fBQ8N7RXnWmO6LWnKXCNSZ/ENIhK0acggAh2pk7h9fksspyTLm3GbpyvZKhxIzOmTvI6/uuZ438L8l9MAQR4YcTIMH4BLUaQIHiJLjLmgQRGlyIWzpkSLxA4tvqlqbQDlMgC2lz99FV45pdFlKI2bQgNJdmzTLQbxN7pQ0zfww0uBItEHQF24rcvuT4bkWjXpGgQ1wIImxjdAJEwfQ6fso9cqsnkrEgwtzlzogQLF3GwO6Pveknw7K0m5uSSIE6GRy3JwKZiZFjcQYkfPVbQHGIBcXcIt5+an1yTI5JjFtLfFmugu3Hh0Sr6GbKZ8RMuF4b/AFgJ17OxMfiADvw238CbLVzT4h7zidZ374TjK9C1Q3dRaw5oE5vc4BJtww8WZuols7hKewyRmMs1neeXIJZpIzWJGXePdG7dpzVXGfwsmiOr4cCcoMGHC17b+QN1u/CjNJ8LTGlwGn5G3xT0UwMsEk7xw++aMrM0mzCdJ4TzThOhaGbcG06EEE5QXbt8xZN8RgbuENcZgRv3WUhQptJh8gCSP7xqlWthjS0ybQIA37jOvIp65oi4sgqmz3T7pMEAzqOA5yksRsiCQ4EOMwDuG7T5Kf8AZ5nzIJkEk2g9OC3jOXkkBwMz+aJgAablL9kRUWVr/wALIdYusBHHpHBat2SQD4je+YHQm5HAlWhw912aXOs+2g00Om71SIpsAfJMat+927VWjLI0RUUV6jsu4cGmdCAMreU8+aUpbMvo6IynKAJPBT1OiLtLy1rm3kb+H9eSwxjTlbwJLiDuOh+SteQjRADZZEzNve8VzwWzMBFn2Lt5GaQNIKm3U2FxJcIHu2F72nqmlGS4CbgWk2A4QrJyZGiJcwtIEQMs6k/2TigfT4fD6lbYhn5YmIiCSb6j+6Rw55H0n5lXe0THseGoOI8yP+kJjiav2B+6dOP6v+UJhincc/p+yols749ELtB14XeO5ukG7Lpc3vO785jTkuC48X3/AOb6r0D3SVA7ZeHjcXDfqHmdSV6UP1R5s/3ZW+9vEVjWp0i8so5Jb+VzpOYniRYRu81zxuAgnxzxi66HtTtpiW130cTh6NRjHlrmZTJG4tJO8QZ6IxG29jOEPwtWgZnOylBHmwkkcoI5LJq3ph0uznNABw8L2EHUEwfMFKVsAH5A5jHhumWoJjWCeHVWTaQ2TUBNHFuBF4fh6w8szaU+cFVp2V0ljmVgNxb4o4jMAfkVFSRGgc5zDmqCDoAASDvuTzU9s+m99IGwtqNYMzZVdo/I5zeLXSW+bTf0lSOwtsGk/wBnUlsjTd1CpkTkkTGkS21qAFNpjT4DcorCFrt+p4+vT+oUltuoHMBBtHqq67+GGneSJ8zH7LGGN7NHKi4YUgktDoG88eSq+Je1mLEXDwQQLTw+XxUmMSykJze83fchV0MLqtJ36j5CIPmuqKtGMi04auAGZGjMNTzSpDjZ198cOHRJxdpY2ABcbjP2U4aN95gzHLgsXKK77JUX8NjVPvBp5cNbpSXtJcInfZJFhkMm0/LRbv3CY5E6T0VXmiyyxSZrUcRbiN0GYK3dYjS1jF7xeeB0SVQxEi8b7kefFYD3EiNx+Kopwsu8cqAmXcDrH90o3wuNiZE6k9b+ab+1k36fZ1Spd4jkmIEco4Sr+yNUR65GWuDtZAA+5H3qlb6BsNMHjAP9N6Qe6SCRcQAOiWbjI3AcNd/LoqLLHos8Uuxw8A5rNEiNPPdYblhuI93xAZtWxMRz5yknUDkLgTpJ4G+k8f3Rhw4jOIEA2gkW57tbKkpWqRMcTvYq8yJsfDoZkgG15ueSyMO7KGlrczzOab8xyTXDPmSXQd3x3RGsIoV4aZvP3vR5b0i/ol9HIsZc0kj3YFje5n0QGjNAIk3B/CCf2TMVX7p0g3SgzO+Sr73dsfjOhcU3GRcndFhvkydQsOaJaWgDLd2YnxLanTPE+qyWAaqjztl14rEGtJziAM177uXyQ5jjOgkARuMafVYOLpj8QCWpMrVLUsPXfHCm75kK8ckpPSIl46j2zVoeXBxExYD713LZ9C1swdoeHl+yWGzsYI/8pXj9M/JYGJI95lRvJ1Nw+YVm8i7RX0xfUhq7DOLmAGzdJA80lisO6XmSb2IAifopWhjqbjAIJ4BbV3Mi+ihZd7RV4WVnFgtLXDNAPhcbWjSCmVMb/wDUP3UvtapnDQ2YHH6BR9MAa262/wAwt6rTkqKqDT2btHU9HD6priG/q9P6J28jf/mAP+YWTes2+luRVEdcZaIDaDTvuuy9xmMLsDUpnSnWIHRwDtOpcuSY2nM/VXTuJxxbisRRkQ+mHRI1YTEcbPPwXo4ncThyqpnVtudnqOJu4APiM0AzyIPvBU/anZZ1Oc2FZWYN9PXzYbz0nqukoV6KHFxR2a4w6nTY7g5ppuHkYKxi+y+Gc0uwpDKm6HktPEGZ3LrO1diYbEiK9ClVjTOxriOhIlp5hVXF91uCJJpOr0D/APXUMDydKbK0c6f2axJnPTYRrIeM4jcDv6G3RRG09nENDKwg/gfwNvhpK6RjO7nGM/8Ab44uvZtYHTm4B0nyCgNp9jNqAy5jKkfip5ST0uD5QquFkbRSaG0T7HK8wRcpnWxBqaWY3VxHp8dysGK7G4tpBdh3zu8LvOeXO55BN37GfSymtTqtE2AYQ2ergADzMoopENsb0cMXjNUJiwDRqZnU+nhbJNwYUrgdh4guLnUYJAAl7G5QN0F2id4TYlV72VqmTK0yGuMkcSTHidEX1spDGYmg6chkjUQqZHSpIvBW9mlPZ9Zo91sf/rTH/ct24eoNw/3XsPyKg8UG8B5JjUptJ+/v4LjlDHI74wyrqmWp2Hdva70P0SLxHvTPNVrK5vuvcDyJH/SVp/j8Q2f41Q/qcXj0dKz/AB4vqRqnNftAsYCcU2Ny6kO8+UeWs+Sr2z8VWddxaByET6WHkpI4mBquaeOUHV2dmLHCceTVDkUgt6LoKYjFTpdJVce0alUUJm/rxJbJXIJmbpXEPDiDw+96hBtFvFNsRtaBY/1UrDkeik44Yq2yfssOI0BgKtv2+N3yWK23BAgT99VovFy2ZPP46LFZbB4GiqQ2669uicYXEYmoYp0XvP8AK1x+Sv8Ag5Cn5vjosb8U0AmVluL4JXBdgNoVqDqjg2mYMMe4tcYEiIa7pBI8lXcNiCx2SpLXN3X8tdRvHVS/CaVsrHzISdIsDcYegmOMeQukcRinGPmTPpwKZmsItHwHyCSbV3aciojDijSUXJj/AA2JFM5m+F/5/wAX/Mlq+38RqKtU9Kh/dRBf5cjokax6hX5Sf0n0Y4xujsPdpi61XD1H1nvfNSGl5JIAAkX0vzVwIlV7u/wjaeAoZYOZuckbyfLy8lYl6kFUUeJNpybRH7R2PRrCHsEjRwADm8YPkLaKr43u8Y4ksr1GydCAQOSvCFLin2iqbRyHaXYHGUwXMqioBuLQR5wAQfKFUsVVqNkVcPUDm+9lgi3XXovRaY47ZVKrOdgn8wsfUa+aq8UH8HOS+nnvB41rpIOUj8PXl+yKtQSAGgayRoV07tJ3ZUqxD6XhcBoIaT0MRPp1VA2r2Rx2HdIbmbNi6Qeh3FZS8f6i8czXZDPZZ0Ty+vJSndviv8PtSgXEBtSaetpePD1OaBHEqKq13AllVpa4nfAbbgt8Gf41B4BIbUa6xj3XA2I09VGNuDplp1Po9NIQhdRiCEIQAhCEALVzZ1utkICMq7AwzjPsmj9Mt+DSAmWM7HYWp7zDyg6eeqsCEBz3afdmwgmjVvwqC3SWiR6FV3F92mLb7opv/S//AFALsiFlLBBm0c84nEh3a44j3aY5F4+lk0xPdjtEg+Gn5PBXeEKY4oxInmnL6een9gNqtt7KejgtD2H2qbGg/wBR+69DoVuEf4U5y/pwKh3fbWi1No6vaISje6jaLjc0hOs1P2BXekIopfA5SfbPPPaXsRXwDaT6lRjg50Es8WXQD3mj5bwm+Ew1FsOINQ6+Mkg8oBFl23ttsQYvDOYeBg8NIPkQ0+S8/ua+i91KoIc0wf3HHosssZV/k2wSg5VMu2DxuBB/iYCk6Ncr3j4En5K69mnbKxDstLCUGVAJh1GnmMbwRM+srkFKsd3lw8ju6KT2fjnUntew5XtMifu4XNHPki97R2z8PHKP+dM75Tw7AIa1oHJoCUDRuCy0yJWV6B5RhUntp2HpYnxgFrhN2jxCd44iblvpCu6FDQPM20MJXwzi2q05ZgPF2u4EHnwPPgtGYkHXTiF6C272epYhjmlrTmFwdDz5HmFybbXd1VpuPsXR/JU3/pdcHzhYzwpnRj8mcOyvtqCL3HFJuqGzQ4AEgAk2bNp6CZ0TPEUqtFxa9jmHg4EA8YP1WpxLTBOaJk5YmN8E2B4FYLA0zon5inGvp6c2dRLKVNhABaxrSBcCGgQOScpLC1g9jHtMtc0EHiCJBSq7jzwQhCAEIQgBauaCIIkc1shAQO0ux+Dre9SAPFtvQaAcgmeyOwOCw7w9tPM5pkZjYEaGNLK1IQAhCEAIQhACEIQAhCEAIQhACEIQAhCEAIQhACEIQGCJXKe8/sgXRVpN8bQTbV7Rcjq3UcpXV0nWohwhwkKAeXsNWImR1GnU9VK0HSOI+S6D2w7uA8mph/C/WwseRA0/UPThS9n7FxDK1NlSi6faBv8AK64tI0Bn4rmzYvqO7x/JpcZHoILKwFldRwghCEAJOtRa4Q4AjgRKUQgITaHZulVHDqM2u6945Sq1iO7Gg8mRTbJvlBHwBEdF0BCEUM9kYEUKNOkHOcGNgF1zb6J4hCEghCEAIQhACEIQAhCEB//Z"/>
          <p:cNvSpPr>
            <a:spLocks noChangeAspect="1" noChangeArrowheads="1"/>
          </p:cNvSpPr>
          <p:nvPr/>
        </p:nvSpPr>
        <p:spPr bwMode="auto">
          <a:xfrm>
            <a:off x="0" y="-579438"/>
            <a:ext cx="30480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4" name="Picture 18" descr="Brook tro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05400"/>
            <a:ext cx="3333750" cy="1171575"/>
          </a:xfrm>
          <a:prstGeom prst="rect">
            <a:avLst/>
          </a:prstGeom>
          <a:noFill/>
        </p:spPr>
      </p:pic>
      <p:pic>
        <p:nvPicPr>
          <p:cNvPr id="24596" name="Picture 20" descr="Brown trou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81600"/>
            <a:ext cx="3333750" cy="1057276"/>
          </a:xfrm>
          <a:prstGeom prst="rect">
            <a:avLst/>
          </a:prstGeom>
          <a:noFill/>
        </p:spPr>
      </p:pic>
      <p:pic>
        <p:nvPicPr>
          <p:cNvPr id="24598" name="Picture 22" descr="Rainbow trou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810000"/>
            <a:ext cx="3333750" cy="1152526"/>
          </a:xfrm>
          <a:prstGeom prst="rect">
            <a:avLst/>
          </a:prstGeom>
          <a:noFill/>
        </p:spPr>
      </p:pic>
      <p:pic>
        <p:nvPicPr>
          <p:cNvPr id="24600" name="Picture 24" descr="http://t3.gstatic.com/images?q=tbn:ANd9GcQwdGsBT7tyBtgfLyhJCYERLL6L67z_SconvviGuJq6RU_USOs3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09800"/>
            <a:ext cx="1905000" cy="1819276"/>
          </a:xfrm>
          <a:prstGeom prst="rect">
            <a:avLst/>
          </a:prstGeom>
          <a:noFill/>
        </p:spPr>
      </p:pic>
      <p:pic>
        <p:nvPicPr>
          <p:cNvPr id="24602" name="Picture 26" descr="http://t3.gstatic.com/images?q=tbn:ANd9GcQwdGsBT7tyBtgfLyhJCYERLL6L67z_SconvviGuJq6RU_USOs3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66738" y="2328862"/>
            <a:ext cx="190500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Salt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Hi-grade granular untreated salt</a:t>
            </a:r>
          </a:p>
          <a:p>
            <a:pPr lvl="1"/>
            <a:r>
              <a:rPr lang="en-US" sz="2800" dirty="0" smtClean="0"/>
              <a:t>No additives</a:t>
            </a:r>
          </a:p>
          <a:p>
            <a:pPr lvl="1"/>
            <a:r>
              <a:rPr lang="en-US" sz="2800" dirty="0" smtClean="0"/>
              <a:t>Available at feed stores</a:t>
            </a:r>
          </a:p>
          <a:p>
            <a:pPr lvl="1"/>
            <a:endParaRPr lang="en-US" sz="3400" dirty="0" smtClean="0"/>
          </a:p>
          <a:p>
            <a:r>
              <a:rPr lang="en-US" sz="3600" dirty="0" smtClean="0"/>
              <a:t>Salts to avoid</a:t>
            </a:r>
          </a:p>
          <a:p>
            <a:pPr lvl="1"/>
            <a:r>
              <a:rPr lang="en-US" sz="2800" dirty="0" smtClean="0"/>
              <a:t>Rock salt</a:t>
            </a:r>
          </a:p>
          <a:p>
            <a:pPr lvl="1"/>
            <a:r>
              <a:rPr lang="en-US" sz="2800" dirty="0" smtClean="0"/>
              <a:t>Water softener salt</a:t>
            </a:r>
          </a:p>
          <a:p>
            <a:pPr lvl="1"/>
            <a:r>
              <a:rPr lang="en-US" sz="2800" dirty="0" smtClean="0"/>
              <a:t>Salt blocks</a:t>
            </a:r>
            <a:endParaRPr lang="en-US" sz="2800" dirty="0"/>
          </a:p>
        </p:txBody>
      </p:sp>
      <p:pic>
        <p:nvPicPr>
          <p:cNvPr id="5" name="Picture 2" descr="C:\My Documents\m_0217.JPG"/>
          <p:cNvPicPr>
            <a:picLocks noChangeAspect="1" noChangeArrowheads="1"/>
          </p:cNvPicPr>
          <p:nvPr/>
        </p:nvPicPr>
        <p:blipFill>
          <a:blip r:embed="rId2" cstate="print"/>
          <a:srcRect l="19624" t="10596" r="6642" b="19467"/>
          <a:stretch>
            <a:fillRect/>
          </a:stretch>
        </p:blipFill>
        <p:spPr bwMode="auto">
          <a:xfrm>
            <a:off x="4876800" y="2438400"/>
            <a:ext cx="22167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4" descr="data:image/jpeg;base64,/9j/4AAQSkZJRgABAQAAAQABAAD/2wCEAAkGBxQTEhUUExQVFBUVFxQXFxcUFRcUFRUUFxUYFxUWFBUaHCggGBolHBQXITEhJSkrLi4uFx8zODMtNygtLjcBCgoKDg0OGxAQGy0fHyUsLS8sLCwvNCwsLCwsLS8vLiwsLCwsLCwsLCwsLCwsLCwsLCwsLCwsLCwsLCwsLCwsLP/AABEIAOAA4AMBIgACEQEDEQH/xAAcAAABBQEBAQAAAAAAAAAAAAAAAQIDBQcEBgj/xABWEAACAQIDAwQKDAoGCQUAAAABAgMAEQQSIQUTMQYiQVEUU2Fxc4GRk7KzIyQyMzQ1QlJUctHSBxYldISSobHT40SCg8Hi8BUXYqKjtMLD8UNFVWOk/8QAGgEBAAMBAQEAAAAAAAAAAAAAAAIDBAEFBv/EADERAAIBAgIKAAUEAwEAAAAAAAABAgMREjEEExQhMkFRYXGRBaHB0fAzgbHxI1JyIv/aAAwDAQACEQMRAD8A3GiiigCiikNALRWW47lrilldAy2V3A5g0AYgfuqE8tsZ2xPNrUMaMr0uCdt5rFFZMeW+M7Ynm1ph5d4z56ebFNYhtkO5rlFZD+PuN+fH5sfbTfx+xvz4/ND7aY0d2uHc2CisfPL/ABvz4/ND7aYeX+N+fH5ofbTGhtUO5sdFY5/rAxvz4/ND7aT/AFg4758fmh9tMaG1QNkorHPx/wAd2yPzQ+2l/H7Hdsj80PtpjQ2qHc2Kisd/HzHdsj80Ptpw5d47tkfmh9tMaObXDubBRWOnl3j+2R+aH20n4+Y/tkfmh9tMaG2Q7mx0VjR5f4/58fmh9tN/1hY758fmh9tMaObZT7mz0VirfhDx/wA+PzQ+2ujZ34QMa0sas6EM6KbRgaFgDr46axBaZTfU2KiiipmsKKKKAKKKKAKSlpKAwDa8tsTL4WT0jSJiR01Htse2JvCyema7tlbOhaBppmdQrZeaM3HKFstx0sdb1mW9nhqLlJpEBcGmWrty4Hts3mv8dDPge2z+a/x12xLB3XsrzTLVZb3Adtn81/jpu+wHbZ/Nf46WJYO69nJhku6A8Cyg94sBXVyg21g8NiZYOwS4idkzdlSDNbpy208tTYSbAbxLSzE50t7FYXzC3y68N+EWb8p4wa6Tv0nuVbTima9HgrO9mXrcscF/8f8A/slH/TSw8r8GT8XgAC7E4uYhVHEnm93x3A6azqzEgKLk6Du17DkxyezKsjMClwRlIJkcEgm/QFN8vjbp0uVNPJGlUovkelj5RYQ/+3gMTYKcVLfp074sb9Vm6qJuU2EHucAraBvhEwsump8Z08vSKrNt7GMUG8gberoH0yupYhVVhcgJc+6vbQA2JW3n5H3a2NyzddrOR7q9/kAce/bpNRwroHTj0PWfjjhejZ6ePEzVabUeJ8NhJ44RCZhPmVXZx7HIEGrG/X5aybEYhs5ubm5ubWueu19O90Vquz5cP/ozZ+/aRSVxWXIme/s/OvzhboqM4pIqrQjgdrIrc1NL1Yltn9sn8yP4lJm2f2yfzI/i1TY8/B3XsqmamE1b5tn/AD8R5kfxaS2z/n4jzI/jVyxzV917KOR6n2QfZ4fCx+mtXWDweBlcRo02Zr2zR2W4UtqRKSOHVVThowuLRRwE8YF9dN4La0sccGrO9z6LooorQe2FFFFAFFFFAFJS0lAfPe3PhE3hZPTNWOHP5Nm8KnpR1XbaHtibwsnpmrGAfk6bwqelHWZZs8SHFLwzzzVE1SmomqJSRvTCakamGh1Euz/fYvCR+mKrPwhfGmN/OH/uqzwHvsXhI/TFVv4Qx+VMb4d/3CtFDmehoWTKHNbgegjxHjWickJd5hliVcjpYDKb+6u4Ym3NvqSOo90VnBr3X4NNqgziBo0GdW9kvYRrHGXcm/AHISSOJqdapOFNumrux6VFrFvdkeqni3ZkCjLvFc5OICPmBJPSoKGxPAhCeg1leJxxDswFmIsL/IA+SO8bm/SbdWuncpdtwkQ89l38IeEZCVkV3y2uDZDoQQdRpWXbagyTOvRfTry9A8VreKqtEc3SWNWZKu44v/JXIK0fE/FuzPq4z/mBWeKK0TEfFuzPqYz/AJgVbV4TDpP6TKkGniminCsp5LYA06m04UOXLXkt8Ki/r+qemp8MXw8frBTuS3wqL+09U9Nj+GL+cJ6wVLkXr9NefofRFFFFaD2gooooAooooApKWkoD58238Im8LJ6Zqwg+LZvCp6UdV+2x7Ym8LJ6Zqxh+LZvCp6UdZlzPEhxS8M841RMakeo7VEoGE0ypCtRkUR1E2A99j8JH6Yqt/CH8aY3w7/uFWOz/AH2Pwkfpiva7AwWHk2vtjsiOORRJEozqGyGWXd5luNPdDXuVfReZ6OhZMxcirrZOOSCCdle880ZgVcpG7ikJ375+BJVVUW4ZzW0YLkdhEw8ULwRTTYO5kORbzzjDtIEc2uy+yA2PzV6q49gYCCbBjHSYTBYfESYfEFlliy4UGKUKkrIeci24njYjuVc2b7GQJtT2tEjG5w85aMdO6lW8qjuZ41P9c0u3cRFKFkRufoCpBva2mvWNa2GWPCxS4yEYLBg4ePCO5bD83fTvllKXPvYXKRa2ubjSYXY+HkxeKwr4GCOHBPgzBKIrPIXZcwlc6Shr2t5daXBg4NaJij+TdmfUxn/MCvU8tsFhcHh5MXDBDIHxYUKUUBCkb4eWNTl0AkiLWtxJrzO0ZM2z9nNYLmGNOVeC3xN7DuDhUKjvEz6UrUmU9KDTaVRWU8djr06mgUtqHC25LH21F/aeqekj+GL+cJ60UvJb4VF/aepekiHt1fDp60VPkXr9NefofRFFFFaD2wooooAooooApKWkoD5922PbE3hJPTNWGHH5Nm8KnpR1wba+ETeEk9M1YQ/F03hU9KOsyzZ4kOKXhnnGFRVNJUJNRKBjUxlpxpjGhIlwTASRkmwDoSTwADC5NXm3dkytjMXNhto4KOPEyZiOycrMoIKBhkNiDroa84TTSanCeEvo13TukXZ2bjs2f/S+DzbwTZuyyDvhHuxJpHxyc3qtpS47AY+YuZdr4N94m7e+K0aI8UyiOwB7gFUN6L1PWvoX7bLoXU+yMY6srbWwTK8axODib5okuURju7kC58tTvhNoMkaHbOFKxFWQHFnRl1Qk7u7WsCM1+ivPU4GmuY22XQtcXsHFSxmKTamCeMyNKUOJJUysxZntu+JLE98murbMSRYTAwCaKZ4VxIcwvnUZ5Q662HQeroNUQNKKjKo2rFdTSpTjhaHBb0opoNOU1WZWOU0tMBp96ES25LfCo/7X1L02L4av5wvrBS8lvhUfel9TJSRfDV/OF9aKnyL48C/6+h9EUUUVoPbCiiigCiiigCkNLSUB8/bZ9/m8LJ6Zqwg+LpvCp6UVV+2D7PL4ST0zVjhx+TpvCr6UdZlmzxIcUvDPNuKiNTuKiYVAoRHk0Jq7xWwI4HhixMzJNMFbJHFvNyjHKrTEutrnoAJ0PVVMDYg9Vj369fyy2a+OxK4vCgSRSQxI1mVTDJGz5llDEZdHGp6j3L2RSsaqME1J2u1yKbYfJlsTiMRAr23BnXNYc+SJ2jVQL6ZihPTYA1FyS2EuNLKZtwwVSAyZgczKgUtmGVs7qtrdPiq02UgwSYRljaVpMU0iNh5FSNt0DHGpJU5w28lcWtca3tXTyo2BJE+0mhF45FhmjZGXj2ZBPKBY8V3crW6gKngRoWjxsnbnvXY89HsiNFm7IkeGSGWOJkWLeXaQkAg5x8xj3rHpqw2zyQGHmgUzZ4Z3MYlRPcyq5RkKZuII6+huqu7bWMTG4JJlA7LafCQzAabwrvd1JbuhiL9y3QK7tk45Vx2JwWK96mxRliNwd3NvM8UingA2nj48TTDGx3U07L+fZQLydgOHxU/ZEmTCSbt/a+rtn3a5PZOBbTW1JtzkwsEUU6ymWFyqyMsdnhZkV1DJnOpVusa2HSKtcBgnfZm1FVbtJiiUW4uwjxd3yi+tsp8lMwuI7Hxk+GxY9rYyLDI4zAhbYaKMSqQTYq6MCei1+gUcUdlRp23q39lW3JtQ+KbfEYfB2EszRWLORfdxRhjmbUDUjU1wbQwkSxRSxPIwkaRCskaoyNGFbXKzAghxwr1mKZZYdq4JWG+OKWaMEgGYRmFiqdBa0XD/AGu/VNyh2dDDgsLJuRHi5ZGRg7vnSNc5LiJjcZgg4iwz96jiiNSjCzwrqJszk1vYElLkGRpkSyhkUxRNKxme4yAhSBoa87C4ZQw4EAjvEA/31pexsOnYkUQyNg8TFJ2XIZEDQ4m65WYO3ubC2W1jYX46+P5VQyJiWWRUVUVUi3aRIsiIAGnIjFru12t8m+XS1RlFYbldWjFUlJZlRangUlOAqsxFpyWHtqPvS+pkpIR7dH5wvrRT+S3wqPvS+pkpIh7dH5wvrBUll+5dHgXk+haKKK0nthRRRQBRRRQBSUtJQHz9tkezy+Ek9M1Y4f4um8KnpRVX7ZHs8vhJPTNWGH+LpvCr6UVZlmzw4cUvDPPuKuothw9iLipJpFVplgKrCr2dukeyC6a8ePcqmYV6wO0exwwWF3XErMFlIYLGABvTGHUmxHA+Q0ppN7yWiwjKTUlyObF8kEhXF76ZgcJGsrZIgweNwxQoTINeYwINrEcTVNjtgQwphzjC4kxC5xHFGkhii058zM6j5Q5ov01f7M32IwW1ZJXEk2JiCKSUTMUVwEjS4sACB4+k3pvKjCnaDwYvClJAcOsUq7xFMLIxYEhiOad42vDmjrqy0bXRsdOnhxQXgrcfyNgjhlmV5JWTEHChEw6ZpJSQFynee5IYanhrUGB5KYKbGLhIpmZjmBkGGj3ayKuYpmEvOIAYErcXA1Nen2PizgtmZ4tzLu8XvGAKMrQaLM8ZPeYBh1XFwdV2FsOOLacGIw5TsNw8qnMq7kPE43TKTdbM4sOo26DXbIm6cbKy3897+54SDZ0UmL7Hu+7ExhWQxKWLZt3m3eewXNp7q9te5XocJyJw7YnEYRMQySQFFu0CpFJJImZUUiQnpHEdJtel2ZydkWczSZVtjFMa7yPnq2KLO510RYwXv06VLytwEm+2nOpUKZsFKjCRASkQjLunOvzchP8AVoo9SMKK34luvuPM/wCgU3Rzq/ZInjwwg3SEGV85AMufQARvc26rXBvVkvJvDR4vsNpXE+gdooU3EcjLnWMsXDMbEagWGYd2rvaO34XjwWNIAmGNwwxSqPdGKDEASqvdVujqA6KeNiwz7TnlmVJcFiCZRPvSiIN0twzKwCtmXKVbotTCrDVwcVbf7PH8lNkdmMFUWUxtK9lznKACQqaZmNwAOsimYzCYdUilgLXlMgaOSNEljKBSL5GNwQ/itarDkurtPM+EdYnjWZ8OqMCrqjhVivISHzKTxOtenxsnZMuCeWKJcWhmlnRCsbNDELxbwMeYzyBFAY35zdHCKjusVwpYotc7v8/s8xyk5NrhXw+8OcSxZywVWKurWmjUEgErmXiRqTwqfbHJiLDYrDwI5JxAjdnMSRrHHI+VSeeczXDEjQacatUhON2WbII5YZ3kiV8Qkjyb1icQuYhPlO+lrXUa138rdiHE43D2eMRDDwxySbyOyZXcuNTqwB0FukV1xJSopJ2V8rFLFsDCtCmIGJl3UmJ7GVjh11bW0nvvvfNOvHuV5xrBmANwryLfryOy38eW/jr1OIivsOK2QWxIny50uICrqr2v/tLp3a8oFtoNO9UZpIo0iMY2SjYt+S3wqPvS+pkpIfho/OF9bRyXHtqPvTeokpYvho/OB62orIqjwLz9j6EooorSe2FFFFAFFFFAFJS0lAYBtgezy+Ek9M1YYcfk6bwqelFXBtj3+XwknpmrDD/F03hU9KKsqzZ4kOKXhnnnrlfDoTcqpPWVBPlrrIqFhUTOm+RBNArG5VT0agE/tqNsMrEKyqdQBdQbd7qqdqa/HT/xXSaky1fkiDLkUxvrKpYILK0QQWJuRctIq8dPKKhxPJkBY3JRt4Y1PsZLLvCQLjUt7k8PmmuFI3YEjOVFixAYqD0FugHv9VG6ci4DkC2tmsOJGvlPlqV0X4l0Z3z8ksiM5C5VDGwjUtlBAU2BI15/T8ga84VFFybVmmVcnsR0JjCl7ByxXU2tkJ7wPVXBvTxzG54m5uePE9PH9tIZCek9XE8Or9p8tLo5rI9PmXGI5NgOVLgsrMAWQKNElYnMW5o9gbyqakfkYCzEsjFCQTu7tpu7EXOt94f1R11RsxOpJPjJ7n7qUSN1nyn/AD0Cl0FUiuXzLaPk2XEl/cxuUYZQxIUXJCg2OpQWv8vjpTn5JKqsLrZbkjdqAbNlFgSAe71dRvVOJDe9zfrub92npI3WenpPTx8tLoKcUsvmT7W2SsMmQhWsNCUC2szLbKb21UnvEHprjXCJ8xP1V+ypWYniSe/rTgK4VOTvuIjhkv7hb9eUVKKUClArjItlryW+FJ9Wb1MlEY9uD84HradyYHtlPqzeokpUHt0fnA9bUlkXR4F5PoCiiitJ7YUUUUAUUUUAUlLSUBgO2T7PL4ST0zVjhz+TpvCr6UVV+1/fpfCSem1WEA/J83hU9KKsyzZ4kOKXhnnjUTVKwp+BwTTSCNOJ6+A7tQbsrspjFydkLsrZM2JfJEhYjUngq/WY6Dx1o/JTkVDHEHxMavMS2jHOii9gAvuWJ43IPGrjYb7sR4dEUKiAGxudBqzHQFif31csbkAaDQ8OrWoRmpZHtUNDjDfLezkhw6RrkjREXqRQq3sLkgC1+7XFMx0GawuQe7boHkrsx02W9ukHQXJ01/vrixkYUxrobEf1iNWPd6T4qjJnowSPB8oOSAdnkgYAk3Kmyprxsbc0316u9Xi8ZhXico4sw8hHQQekHrrXMa/P5tgCCTcEiwGh/bWfYpuyJWc6hCwUa84AgfqliT4zUIVHezyMWl6DBrFDcysw2y5HQuF5oGpN/LwrnkhKHXvf5B4GrvE7cKWQNZbgvw5xHzQOC1TzymeZyuo43OgA62PRVkZTveWRkqaJBQbWZz1Kg4aVMcAzEJEN454n5Piv0d0127GiUMRKpuhKso4lh0X6q7Oqoq6LNB+FS0mrgk8P8/scJhbiFNu9SWtxFuHEW48Kudq4SSwkY5EOiqbm4HV09VVzn5pcALzs9i9ifkBeK66jj3KhGtfM26Z8CVJf4pN/nY5xTwKUpbpFjYgjUEdBpbVet587KEoScZKzLPkz8JT6s3qJKUfDf0geupeTI9sL9Wb1ElKB7c/SP+7U1kWrgXn7G+0UUVoPaCiiigCiiigCkpaSgMD2r79L4ST02qxg+L5vCr6UVV21R7NL4ST02qxw/wAXzeEX0oqzLNniQ4peGedarbklJbEX6RG5Hf0qqcVF2W8TI0YuxYKATa+bS1+7Vc44k0R0d2qLybDyYOaSU9IIBvx4Vd4ucLr3v7x4hWXbG5aLh5C2IhmhJGVg0ZsW6OcP77VLj+XEcxJWVFAF8udePBdCRc86/irPC8YWsfSNo0mKRbXBJ6z49beP91ef2xjVAY9w2/z1/bVPsPlBGcOVWTUMdSQWyix1v3b+WvMcpdsLJlAmAUm1swOh6T1jrvXd8lYldQV8ybaW3ybqNbgh2XyG1+/Xn2xEhssKtYizZeBHdPADjqa6cVicKiWhNxa5ZmzEnp5q+5qvXbSuCqq8h6FW7WsBqVvwJHVwv11OFO2SKZzc3vJsHsElrysdbnKpF7dbudF7wuafjMQsdlFgoAKqvQdQc99SeOp6xUO1doO/HJAND7IyiTQAaRi7DhwUVTtLB8qSWS/a1CC/deTX/dqyMXLeyOFlpFt1kBCELp0fstU2xsTcEk3Ja/j6aoTtOJSMuHQno3skjk+JWQHyV3LtjERrmGHiRLA5uxRlsTYHM4OhJAvfiRSpQlKNor3+M2aDXho9XHLf4PW4zabSKAxBCjTvVWRqC2Y6Wv5a5YNtYs/0aGTmRyEDDrcxyECNrJY2YkW74qTCcp8K4tNhzHf5eHc2t15GNqzPRqsN9r+PxHsr4ro8lhaaQ6VOrhf9+tNC124/BoqRPHIZIpgWQsuVtLCzDr16qhfDsAGKsFPAkEA31FjV9B3hc+S+OThU0tyh0V/z0d3Jwe2F+pN6iSl/pn6QPW0vJv4Qv1J/USUH4Z+kD1tX8jzFwLz9jeaKKK0HtBRRRQBRRRQBSUtJQGCbU9+l8JJ6bVY4f4vm8IvpRVW7RHs0vhJfWNVnhx+T5vCL6UVZlmzxYcUvDPOutceLNjGeqWM/71d7LXDtFeaPrp6QqKVyulummdGOlxvZ2Kgw7lwryy7uQxlN2fZDYS80WDjS4qnn2zzmSbCwllYhgoeJgwuCDle1wb9Fek27tYYTHSzZMxxGEjCm62UuFDMVZSH96tbumqnFz7NeSHdxvGpnXeli+mHGXS2Zrk3a5BvzL/KtUtHhCVKMrcj6KcmpNHNs/lFBESVwMLH/AG33gHeuhtUWK27Gz5xhIka99HfLf6qkCrqXDYWcKZ8ZGZAzqiQhYYY41LOsdzGDY3yrIeF1FmsTXVM2ylCKsruERkJyWaSOSdGbMRF75uncZgQVMYGl6t1EL3+r+5HWStY8c21Sf/TiXvJm9MtU80GLeJXIkMZsFAIFwc1iIVObLzG52W3NOtXG0cRs/cokaFC8iGWyMZViEYzCOWQtlOcXHG4YXtY354uVbRnPDCiyNDDE7OzvYRRrGu5VSu7UhMxBz3Y30sKsUIrJEcTOPBclcXIt1iKqUL3kKxhlAvdcxBbuADu8Na9FhvweqZCJZggXVo0ILhRnT3xwouXia114MvXeqI7VxuJ5qGQgcFhUhVGUra6C4GUkWJ4E0xOT0p1keKMnjnkzPr1qgY+W1JVIrNi3MtcNjcCmzZYVkbez88hkcsrZuYjEKF5gSNrgkMWfgNK6MTy0jLONwHRWHYxIRWiURGPMcwkGc5Yj1ex8Kp02XAp52IJ4e4iF9Opmf/pqQYHBj6W3eKD/ALRqt1o9G/2IY4dUWcnLdHUI+EXLljXR1IIjVgt1MevO3bWva8YsBc1C0mz54ZnEQgkjjbImcJnbNIUZRmOc5d0DpqQ2moNcfYeC6Vxg7t0P74ajfZ2Cb3OImjP/AN0SsPKpX91c1y6P0SUovJo7xNn2dh+uKd08RdHHpfsq3xe1S8YTKB0E3465uFtNR3eqqgYNYsIyrNFMpnhdShObhZ8yEXXUL11PaqINb7ZXfz3mHTpNSVuaLLk77+v1J/USUf0z9IHraXk57+PqT+okpP6X+kD11WLIyrgXn7G80UUVoPZCiiigCiiigCkpaSgMF2l77J4SX1jVZYb4BN4RfShqt2j77J4SX1jVY4c+0JvCL6UNZup40eKXhlAwqM09zUZqKM5ZzYvDToq4qAsUVUEkbFXCrwvqPJfxVXzcl8E/vWKeLuTJmt/WFqiNNJqpUnHgk4/x6Z6EPiFRK0kpec/kIeRifTcMR3SQf76ibkpGvusbF/UjkkP7LVMTUbVNa3/f5L7E9v6QXzETY+EXi88v1QkKnyljUqiFfe8PGO7Jedv+JdR4lFQ3pSa7ZvNt/noplplR5WXhFsMHiJwoLFgy5lBay2zMlgOCm6N1WAvwpo5Oy6c0EG9iTcWAuxFxwHDv1WiZrWzG1rWubW6u9Tt+3zjr3Tr9tTiopbkVOd87tnVLgHRA5XmElQQdCQSO/a6t+qalw2znfLly869rsAdO4a4RIe7bv6af+T5TU6YtxazsMvuecdL8bdVd3ELoekJN7D3Kljr0A66f3cafisKyWD25yhhYhgVPDhXOkrDgSLgg2JFweI71SSzM5uxLHhckmubiLaOSTAxk3ygHQ3Gh/ZxrqvSUVy5xybzLPk6fZ1+pP6iSg/Cx+cD1tJydPs4+pP6iSl/pf6QPXVLkXLgXn7G8UUUVoPZCiiigCiiigCkpaSgMDxx9kk8JL6xqs8N8Am8IvpQ1U4xvZJPCS+sarTZmNh3DxSlgHa/M0ItuyDfKR8g1m5s8aPHL9yhaozXoDFgfnzDx3/7VRtDgO2Tf5/sq5hIal9V7KAj7KbV8YcB22byfyqQ4fAdtm8n8qu4WdVLuvZz4bZyNhJ5iy7xCmVcwBVbjM2X5V81h9U1e4jk9GqYwmIrkLmFjvLBBCzIQ2a1iy8WDX4aE3qpOHwPbpvJ/KpnY2A7bN+r/ACqki6KS5L2X2zthYd4kbJmYRxgreRvZDhpJiwRXDHMSvNBGsZta5qpfDQlsIphVN5LKkljKDzZjEAQznLxBI43Fc/Y2A7bN+r/LpDh8B26b9X+XXSTatki3xezMPFoIklJixDDM8mj4dAhtkce6lWQ97hVTsnZ8ZAEqNmLYpfdFSjRQK65vGW004DuikGHwHbZv1f5dP3WBtbfT2ve2XS/Xbd8a4w7N33Hdh9ix7rBF0OaWdEkBLC6tJICo1sNFXRdRfW+YU9uSyKjOZCwXeD3Nl97kKtmDdahwOlSvXVaIMB26b9X+XXUuJwu73QxOIEdycoWwuQQf/TvbnHThqeuu7glDml7PPLTwKuBFgO3Tfq/y6XdYHt036v8AgqFijVPqvZTgUtXAhwPbpv1f5dO3OB7bN+r/AC6YTmqfVezn5O+/j6k/qJKUfC/0geuFd2EkwcTZ1kkLBXAzA2u6Mmto7/Kv4qrYpQ2KVhwadSOjQygiu8idrRSvzN8ooorQewFFFFAFFFFAFIaWigMfx3IrGbx8sOZS7kHOguGckcW7tcx5E47tH/Ej+9W00VXq0ZHocG73Zih5FY76OfORffqJuROP+jN5yL79bhRTVobHDuYb+JO0Porech+/TTyJ2h9FbzkP363S1JamrR3Y6ZhR5EbQ+it5yH79NPIfaH0VvOw/xK3e1FqatDZKZg55D7R+it52D+JSfiNtH6K3nYP4lbzalpq0NkgYMOQ+0foredg/iUo5D7Q+it5yD+JW72otTVxGyQMJHIfaH0VvOQ/fpw5D7Q+inzkP363S1FqatDY6Zhw5EY/6MfORffp34j4/6OfORffrb7UtNWjmxw7mIDkRj/o585F9+j8SMf8ARz5yL79bfRTVobHDuYkORGP+jnzkX366tl8icYJoy8OVQ6EnPGbAMCTYN3K2OktXdWgtDgnzFoooqZrCiiigP//Z"/>
          <p:cNvSpPr>
            <a:spLocks noChangeAspect="1" noChangeArrowheads="1"/>
          </p:cNvSpPr>
          <p:nvPr/>
        </p:nvSpPr>
        <p:spPr bwMode="auto">
          <a:xfrm>
            <a:off x="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AutoShape 20" descr="data:image/jpeg;base64,/9j/4AAQSkZJRgABAQAAAQABAAD/2wCEAAkGBwgHBgkIBwgKCgkLDRYPDQwMDRsUFRAWIB0iIiAdHx8kKDQsJCYxJx8fLT0tMTU3Ojo6Iys/RD84QzQ5OjcBCgoKDQwNGg8PGjclHyU3Nzc3Nzc3Nzc3Nzc3Nzc3Nzc3Nzc3Nzc3Nzc3Nzc3Nzc3Nzc3Nzc3Nzc3Nzc3Nzc3N//AABEIAKEAeQMBIgACEQEDEQH/xAAbAAABBQEBAAAAAAAAAAAAAAAFAgMEBgcBAP/EAEsQAAEDAwICBAgHDQYHAAAAAAECAwQABRESIQYxEyJBURQyYXGBkaGxFUJSYqLB0SMkJTM0NUNTY3Ky0vBzgoSSo+EWNmR0k7Px/8QAGgEAAgMBAQAAAAAAAAAAAAAAAwQAAQIFBv/EADERAAIBAgQEAwYHAQAAAAAAAAABAgMRBBIhMRMyQVFxgaEFFCJCUtEjM2GRsfDxBv/aAAwDAQACEQMRAD8AxZR2rnZSgnJwPRRl3hW7NtpWthsahnT0yAoegkVTdiAUjGM17G9EDZbikkGMo/urSfcaa+Dpic/er2f3c4qXRV0RDjUdGdOds865UlUKSk4VHdScZwUGkiHJJA6BYz26TUuiZkNY3FdKds5FPmFICQSys5PIDeueByT+gc/y1LomZEcivEjQAFY8lSRCk9sdz0prqbfI1fiHR/dqXRMy7kUEiuatqmuwJJVlEcpHcP8Ac0n4NmDcsKHpFTMis8e5DpQAxvRNm2yXkBtTaGjyC1qxj1A1Mk8MOs2x2e1LZebZ/GJSFAp9Y3qsyIpRezAAAzTvQD5YpBASMjcHtrmR3mtGhJPVNXuCiTLbYZaStxwoASBue/1VRFgYOK0/g4FM9onbQwtXqTQa3QSxmuVEf4CuZH5C7nzVIHDs4w1KMV1L4WAE6eY3zvQ0qUpIKlK5d9IwO0UC6OcqkV0f7k9XD1zVgKjgY+UtI+umuI3HLCxa2W4sIuPRlOOqcZQ6VK6RY579gFQ8DPIeqvcYJ+9bB/2Cv/c5RqFnIZw0lKT0GbbcLlcJIZjxISyeYRBa/loxPYudvZQ5IhwyFq0pKYbRBPdkJ2/2JoPwdLMS9x1KW0EHKT0qgkAKwDueR/3rSeJGDHtMkN/dFOtZG2esORPs9Xlo8504VIw6s6Uaacb2M3lXGSy4lOIZBPWxCZ9+mjztpbnW62TA/AYU/GJWFuIZKiFqGdIGOQFUp55TqxnkDsP67atrp1cOWBf7B0ep5dSvFRhdCuIajTbFCxJwAq425QHigT0DHsrqbGMbSbcvu/CCMfVQ/lXqSzHN4v6BIWKUQeh8CWQCcNyELOPNnNVi/OuCBoBOlagD5s5+qrXwsfwwlG/XadTjv6ivsqrX5GYSvmqFai/iQag1ni13K3qVpCNR091N7d4rvI13002dkT5O+tR4WTokPk/FgPq+hWXjdSR3qHvrUuHOc8n4ttfA/wAtAq7oQxrtKPmCD7K5S1DJrmmlzkiMVK4jt0y4MWZMKO48WbWt1wIGdKA85lR8gpjTVpgTnoZt0y3yLYpSLeYrzcuQUFJ6cuEYAPMYHpo2HdpXHMHJKbuVKJwheQ8lU6zzTGSUl0NpGopPp7vVzqwrhcVyX/CJtnkuONSlOoCVJwlKxhSBvuAQnA7DmjLvEdyedafdc4fU+yFdC4ZbvUKhhWwTg5Gw7qaXfrmp4vCbYEugjBDruMB0uAaQjHaQTzI3504537HS4lP6vUpk7hC9GW6qPaJSWtfxyjY6SrGQcEYB38nfROTFeicO2WPKQW3WzJStJ7Puuce2rE1xBcGIhhRX+HmogbU2lnpn1YSQQdyjPM59lV6Sy3EsNsgiUxJfZW+pZYKiAFKSRuQPLQq87wtcWxM4Ok7MGV6lV7TSJyQlwyQm/wAH5zmn1gj66AcRNlMWUk7FKjj10bsXUvcBXdJb/iFDuKUk/CSTthS/ea3HoM0Xyv8AUoxzXM11IKjsM0vo1/Ip07olofdmx88e+tS4fGGLorugOD1iswYGX2RyBWPfWp2L8iu57ohHroFXmRzsbzx8wPivBOew58lK5c6kQHVRZrEpLevwd1LhHfpIOD6qWRyoq4qRaZsYEvsaSlaW1I1pKkqIyAQDkE+UCnEWO5KflxkRFF+GCp9sLTlAHM4zv6M0WWuOq6vXVhq4uh59yS22qL1Qs6ikKIVvhSuY7PPT8i4POKROhRLkzc/Bmm1FEXKFONqHWBKycaQEnOeVG4aHFQh3AabJcFxHJSGErZQ2HVqS8hRCDnB0g5xsezsNLRYLgtJUltjSlbaD99NbKWAUDxuZBGPPRlVzdefE2zW2W24lxpXRtsamcpDgWknOdJLp2xy7q6q5xU+HlMC4ssLnxXUpQwlSWuiSkFBJWNyQQPRVqnHua4NLuA/gS5B9cfwbL6HUslrWkq1kZGBnfIBOeWBmo8qA9HCFOlpQWVJSW3UrGU4yOqezI9dWVm/PWoQFT7fILzDuEPOI6NTrAStISc/GTrxtnz94uSmLHYtkZNqlhSXypbr7HRqfb2whOFHfvI8lU4R6MxOjSto9QfcbZJtriWpbehZBPjBXIkHkewgiooSQM1ar/dGrtEdWxAnF1twJdfcio0htJJShSgo6SNW5HPAyBzqvuW+W20p1cOShoDUVqaUAB35xyrE42egGvTUJfA7o5bVBNyhqPY+2fpCm+LEAzLkjAHjjA7dqS0rQ6hfLSoK9RqZxg3pvVzR2azj1CqWxVN2j5ozDUc7bV2uajnA765k08eiH4gJlx9v0grU7MMWy8Ec/BwPpAfXWXQRquEYHO7grUrP+Zryf2TY+mKXq8yObjX+JHwYrg6Q1E4jhvyJDcdlBUXHHHQ2kDSeZJHkovE4hakWyc3MfaQ000wylLksKclJS9qc321dXIGOw4yc1UORrwxQo1MqEaOJdOOVIukK4sscZquDt8h+AOSlOY6ffQEqCAU4ynSFYwcemm7fNtgmtTUXFmOyq3ux/BnHiegXpxhPelR62rmcnNVqFJbYKw7GS/rGMK20+UeWpS7lDwNFsYTpKTnVvsR5O0DBrfEDxxWn+hO0qt8GzpiqukQuKmRpCglRwkIJ1DON8DB89SLff7b08GfOP38mUlMpSBkOhKHEpeA7SMjPmBFAXbjHUCE25lvv0kHOCCPi/Nx6TXXLuyRhNsipG+ocwfZV8QixKirR6eJ2QiCxCghueXpiZa1O6F620A6cuY0jc6U7E9nlovLuFsU+if0zDcxl2Q8pMVai28sgaXACOqsnBx82grl2YcAHwXHT10qBHbjfHLkeVPIu8XQM2uPkJwOXk59XuquIrlKvFNv7ha5P2t+LexFnxUm5CM6GlKPUcDmpxJ2x3nPlqBdZrQsHgzV2TIkCe7rIJCnWlNBB2xyyMebFBnnwp9xxDaUBRJCQAQn2UySSay6gOWL30EnkfLRXjBOq9SVfrEJX60j7KFGi/FO85hfaqI0fo1hbAIcr8UZU4MOKz3kV70J9VLlpKX3e4LPvpnJp5bHpIu6RMtg1XSKPn1p9t6vD14UP2I/1BWZWXe7RtuRPurToH/LN0Pe4yn25oFXmRy8c/xPJgfOTVm4a4Om3pkSS4iNGVnS4sairHcnu8tV1hKVPtpV4qlgH11tdlQ0FKQ0hKW2kAJSBgCk89pqPcDgcNGtJuWyOW3h6121toMQ2S62B92UjUonHPJ5VJdabOUhpBSskEaRhXn76lqUknoycHnQ+5yWorZUVAJSMjJxWqkkkd6FOCVkih8Q8Iw2GXJEB5TSk/oCcgnuBPKhdt4eDzCXZroaUogIaxufOcVYrpcvDCA0hSkoJWnA8c/wDyhpYlyXulfcEdvGwCt/fSvEk1uI1sLQdS8UVabD6GYWGSXe0bb07BtEqW7oQnHlO9GlyYcUqQgA5PWOrJV5z20qNPbkSFqZZCEgJGlsbYGftrUqslHY1gfZdOviFGewKXZVgrSy+HFIBzhBxke7z0MdbU06ptfjJODVxuz4kEFDXRYAACcgA99Crw0h5pawQooGc45d481Zp123Zj3tH/AJ6MKTrUNLK9t9gBii3EY1C3L+VCa/hFC8b0UvfWttlc74yk/wCVZFOrZnlI8sv71MyuaNM1842Dh9tRdvkip13Ti4vgjbV9VRNKO+nY7Ho6WsF4EyxD8Lx/MTWlxduFpp+VLbH0SazewjN5a5bJPKtIZGOE3/LOR/AaBV5vI5eN/N8gQcgEjnVktvGUm0tR237nGMh6M25pkR1gYUM+OnI7+YquEe6pS3YFvRZpdzjlxEi1+DYLaVhBDoyog7ZCScc98UuoRnNRZPZkrORaoXF7ypzTpVbljPWX8IJxv6M93qpN7vyX5DYLtscbSc5E4KSR3EYFUhiPw2p9xImrS31EtqktryAUqKlAIG5B0DBwNyd6kog8LMRSHLy4+8pZOURnE9XT6s539h2phez49zrOelgnN4pbU51H46QPitNKUB5tgKGyuKi6ylBQ66PnqCAf7oz76T0nD0GS25bhKfwypIUvGoOK1YUMjGUjTjY7k91S0XO5l3prZYokBC16+meQkKzjHjqxkc+ztovutCHN9gdyGj4flKxHgBkakpC0sAgFRwOsrPsNEnrLdW3XWJvFL0d5K1oaSp9aUOaUJUTnVgDrjbHZUOVJucxtaJ9+UUqcDhQw2V4UORGNIGPIaHqt8BRy6q4Pq7VdRGfXmpnw6Wi9AfvEI/MHG4dyQ218GcXl6UpKSG3ZuUZwMghRO+ScbdlJTMuTkG6Rb3EYTNYiIlNLaSlKnEagDq07do5jNA1Wy2YILFyG3LpGj7MVKiiIw8+67cJRC4jkfTKYVnSU9UBQKhjOO6l66ozjpHXw+xpYlSi4qe67kqXHjtMMOMyQ6pxOVp7Un6v69Em5DVYLOr5IfT/qE0KaVqaQe9I91GJgzwvAI+K+4n3n66x3OCrfFp0M3vgxdHR3491D9u8eqiXEQ03RRT2oHooZk05DlR38O70o+AT4aGq8I8javqrSkpH/AAorHbNT/Aqs44WwbstWOTX1itGVkcKN+WYP4VUGpznNxv5r8ASBRCLdpUeN4Plt2OM/cX2wtHl2NQAM7bnzV7AApeUFLc58Jypu8XYmLftq93bDbtfaWUrb9yqSFQP0dlgpGfj9Iv3rpERLK5LaXnEttKUAtZBOkdpo6i22gpkFUts6W3ej+7jJWFnRtzIKcdm9XGn2b/djcMRiJrm/gD+HutgiMlqMn/p2kt+0b1FdWpatTmVKPMqOSatPgPDjbTTgkJcUpbaVoU/jSk7KOxB8vbUaE3YDDZdkL++FOaVtdIQEpK8Z79k+6tcNIxOFST+KXqV/OTuOfYaTii7Me2qYJedSh4r7HeqEhScgbfJJx5qIN2uyS3Hm487QUOLKE6vGQEpI3PcdX29tTIDVGTKuc47hXCMin5aW0y30sq1NhwhBz8XO2/mpgkDtHrqrAHoJosvr8KtH5E1Y+gk0KJT3iizXW4Vkjn0cxKvWkD6qiW4Sl18DP+IkZuST3oHvoZoX/RorxN1ZTR70UB1+Q+um6fIjv4TWjEsnB8F116XIbSXA0lKVBAyRnJz5tvaKvsCTKYiCGu3NvoC9YDzJVg7/AGmszsF0lW52Q3HcU306MnYHcUbVfZJCAroFdUeM2M1icW3cDXw+apmTsXgSXc7WW3g93gwz7a6ZT6T+ZII/wiT9VUU3eSR4rW/MAEe40gT1k7tI9C3B7lVnKwHu0vq9C/ImyCcfBEPzeBp+ynPDZZz+DIZI32hJP1VRUSkkbs7/ANq5/NUyK5GcXhcZYHeHnP5qmWRaw8vq9C3CXPPiWuIc88Qk/ZTiZN0SkA22OCewQk491BIsW0OL68aUR815QPvqzQuFrBKb1mDdU8sqUshPvq8kjaw038xAXOumT+D4+3P70H2UkXK64yITA/wopF24fgxi4GbZJKk74cfWMjz9tVuU0htSwLcpIG4y44c/SqZJGXhpr5izfCdyJ2jsjyCOKSbpdNWEMNbD9SKpbj6UEZg74/WOfzUgSUkZERIPcX1g++qyyM8Cp9RdlXa6jH3NkYG/3MVEnTrpMjKYdSnoSQSEgDlyqoicnl4IvPkfXUli6JZbObcorzs44+olPmBBHsqsj7lPDVHo5kHi+A+w1FlPNKS0sqQCe3+sGq1oa/VL/wDKPso9xLdVSYrTKAtCVL1KTlJCseZI76rWkfKNHgrRsdChDh01EWhwocSsc0nNGnkBBbUnSULQlSSN9iAaCY5USZU+uA2ekBbQsoCcDKe0Y7cc60wko3JgSNGa61gb02hp7o9S3AlPZkCutNqKc9IR2eKKzYxkZOYJUQOyj1hjoeuCG3khSN8+XaqwGpB/Fv7n5oqZDiXAKwZmk9o0irsWoWNXstvjNqS40ygLydOVbkZxyzWkW8IEZGhISkJ8XurDrPa76tKVIuSU55EsoIA78k1odssnF6YaQ1xRGbHYPg5Ch6wasJoWG+xGXo6i4jOO3JwO/wB1ZdxNHjxWgtCT0pUE5Cyc99HrzYeMUtLUriOMtGNkCGlPsyazq7xb106UP3Fl1Sf2OPrqFNEJ86tQPYdsVBWUnCSMGlORZwX1nmiP3ajFuVkArb3zjCdqqwPIxtzqkb9lJ6QjGTtSHUTEgaw3uOqcc6jOqkBvrIQQQc4ztUsRQZFluF53UCcDlTGnyGloJCvdStPlTV7BFoMp51Jjck/vivV6oWF5P5MqmWPxa/369XqhCZG50Tj/AJQv96vV6rKLlafEH9mffWs2D82tfuJ91er1QsY4g/EGsau35xNdr1QnQByOSvOKFL/GJ89dr1UQakeK15vrNRn/AMT6a9XqhQJHj/3q7Xq9UL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2" name="Picture 22" descr="http://cheeseforum.org/articles/wp-content/uploads/2010/12/US-Made-Morton-Brand-Non-Iodized-Canning-Pickling-Salt-CheeseForum.org_.jpg"/>
          <p:cNvPicPr>
            <a:picLocks noChangeAspect="1" noChangeArrowheads="1"/>
          </p:cNvPicPr>
          <p:nvPr/>
        </p:nvPicPr>
        <p:blipFill>
          <a:blip r:embed="rId3" cstate="print"/>
          <a:srcRect l="6557" t="8180" r="8197" b="14928"/>
          <a:stretch>
            <a:fillRect/>
          </a:stretch>
        </p:blipFill>
        <p:spPr bwMode="auto">
          <a:xfrm>
            <a:off x="5715000" y="3429000"/>
            <a:ext cx="2514600" cy="303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Why Salt?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 withdrawal period</a:t>
            </a:r>
          </a:p>
          <a:p>
            <a:endParaRPr lang="en-US" sz="800" dirty="0" smtClean="0"/>
          </a:p>
          <a:p>
            <a:r>
              <a:rPr lang="en-US" sz="3600" dirty="0" smtClean="0"/>
              <a:t>No temperature restrictions</a:t>
            </a:r>
          </a:p>
          <a:p>
            <a:endParaRPr lang="en-US" sz="800" dirty="0" smtClean="0"/>
          </a:p>
          <a:p>
            <a:r>
              <a:rPr lang="en-US" sz="3600" dirty="0" smtClean="0"/>
              <a:t>Low environmental impact</a:t>
            </a:r>
          </a:p>
          <a:p>
            <a:endParaRPr lang="en-US" sz="800" dirty="0" smtClean="0"/>
          </a:p>
          <a:p>
            <a:r>
              <a:rPr lang="en-US" sz="3600" dirty="0" smtClean="0"/>
              <a:t>Easily accessible</a:t>
            </a:r>
          </a:p>
          <a:p>
            <a:endParaRPr lang="en-US" sz="800" dirty="0" smtClean="0"/>
          </a:p>
          <a:p>
            <a:r>
              <a:rPr lang="en-US" sz="3600" dirty="0" smtClean="0"/>
              <a:t>Cost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Brian McHail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Penn State University</a:t>
            </a:r>
          </a:p>
          <a:p>
            <a:pPr lvl="1"/>
            <a:r>
              <a:rPr lang="en-US" sz="3000" dirty="0" smtClean="0"/>
              <a:t>Wildlife &amp; Fisheries Science-Fisheries Option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600" dirty="0" err="1" smtClean="0"/>
              <a:t>Edinboro</a:t>
            </a:r>
            <a:r>
              <a:rPr lang="en-US" sz="3600" dirty="0" smtClean="0"/>
              <a:t> University</a:t>
            </a:r>
          </a:p>
          <a:p>
            <a:pPr lvl="1"/>
            <a:r>
              <a:rPr lang="en-US" sz="3000" dirty="0" smtClean="0"/>
              <a:t>Biology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Pennsylvania Fish and Boat Commission</a:t>
            </a:r>
          </a:p>
          <a:p>
            <a:pPr lvl="1"/>
            <a:r>
              <a:rPr lang="en-US" sz="3000" dirty="0" smtClean="0"/>
              <a:t>Fisheries Biologist Aid</a:t>
            </a:r>
          </a:p>
          <a:p>
            <a:pPr lvl="1"/>
            <a:r>
              <a:rPr lang="en-US" sz="3000" dirty="0" smtClean="0"/>
              <a:t>Fish Culturist</a:t>
            </a:r>
          </a:p>
          <a:p>
            <a:pPr lvl="1"/>
            <a:r>
              <a:rPr lang="en-US" sz="3000" dirty="0" smtClean="0"/>
              <a:t>Fisheries Technician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Why Salt?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Low Regulatory Priority Drug (LRP)</a:t>
            </a:r>
          </a:p>
          <a:p>
            <a:pPr lvl="1"/>
            <a:r>
              <a:rPr lang="en-US" sz="2800" dirty="0" smtClean="0"/>
              <a:t>Center for Veterinary Medicine (CVM; FDA) is unlikely to object to the use of salt if:</a:t>
            </a:r>
          </a:p>
          <a:p>
            <a:pPr lvl="1"/>
            <a:endParaRPr lang="en-US" sz="800" dirty="0" smtClean="0"/>
          </a:p>
          <a:p>
            <a:pPr marL="1161288" lvl="2" indent="-457200">
              <a:buFont typeface="+mj-lt"/>
              <a:buAutoNum type="arabicPeriod"/>
            </a:pPr>
            <a:r>
              <a:rPr lang="en-US" sz="2600" dirty="0" smtClean="0"/>
              <a:t>Used for the listed indications</a:t>
            </a:r>
          </a:p>
          <a:p>
            <a:pPr marL="932688" lvl="2" indent="-228600">
              <a:buFont typeface="+mj-lt"/>
              <a:buAutoNum type="arabicPeriod"/>
            </a:pPr>
            <a:endParaRPr lang="en-US" sz="200" dirty="0" smtClean="0"/>
          </a:p>
          <a:p>
            <a:pPr marL="1161288" lvl="2" indent="-457200">
              <a:buFont typeface="+mj-lt"/>
              <a:buAutoNum type="arabicPeriod"/>
            </a:pPr>
            <a:r>
              <a:rPr lang="en-US" sz="2600" dirty="0" smtClean="0"/>
              <a:t>Used at the prescribed levels</a:t>
            </a:r>
          </a:p>
          <a:p>
            <a:pPr marL="932688" lvl="2" indent="-228600">
              <a:buFont typeface="+mj-lt"/>
              <a:buAutoNum type="arabicPeriod"/>
            </a:pPr>
            <a:endParaRPr lang="en-US" sz="200" dirty="0" smtClean="0"/>
          </a:p>
          <a:p>
            <a:pPr marL="1161288" lvl="2" indent="-457200">
              <a:buFont typeface="+mj-lt"/>
              <a:buAutoNum type="arabicPeriod"/>
            </a:pPr>
            <a:r>
              <a:rPr lang="en-US" sz="2600" dirty="0" smtClean="0"/>
              <a:t>Used according to good management practices</a:t>
            </a:r>
          </a:p>
          <a:p>
            <a:pPr marL="932688" lvl="2" indent="-228600">
              <a:buFont typeface="+mj-lt"/>
              <a:buAutoNum type="arabicPeriod"/>
            </a:pPr>
            <a:endParaRPr lang="en-US" sz="200" dirty="0" smtClean="0"/>
          </a:p>
          <a:p>
            <a:pPr marL="1161288" lvl="2" indent="-457200">
              <a:buFont typeface="+mj-lt"/>
              <a:buAutoNum type="arabicPeriod"/>
            </a:pPr>
            <a:r>
              <a:rPr lang="en-US" sz="2600" dirty="0" smtClean="0"/>
              <a:t>Of an appropriate grade for use in food animals</a:t>
            </a:r>
          </a:p>
          <a:p>
            <a:pPr marL="932688" lvl="2" indent="-228600">
              <a:buFont typeface="+mj-lt"/>
              <a:buAutoNum type="arabicPeriod"/>
            </a:pPr>
            <a:endParaRPr lang="en-US" sz="200" dirty="0" smtClean="0"/>
          </a:p>
          <a:p>
            <a:pPr marL="1161288" lvl="2" indent="-457200">
              <a:buFont typeface="+mj-lt"/>
              <a:buAutoNum type="arabicPeriod"/>
            </a:pPr>
            <a:r>
              <a:rPr lang="en-US" sz="2600" dirty="0" smtClean="0"/>
              <a:t>Unlikely to have an adverse effect on the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Why Salt?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Low Regulatory Priority Drug (LRP)</a:t>
            </a:r>
          </a:p>
          <a:p>
            <a:pPr lvl="1"/>
            <a:r>
              <a:rPr lang="en-US" sz="3200" dirty="0" err="1" smtClean="0"/>
              <a:t>Osmoregulatory</a:t>
            </a:r>
            <a:r>
              <a:rPr lang="en-US" sz="3200" dirty="0" smtClean="0"/>
              <a:t> aid </a:t>
            </a:r>
          </a:p>
          <a:p>
            <a:pPr lvl="1"/>
            <a:r>
              <a:rPr lang="en-US" sz="3200" dirty="0" err="1" smtClean="0"/>
              <a:t>Parasiticide</a:t>
            </a:r>
            <a:endParaRPr lang="en-US" sz="3200" dirty="0" smtClean="0"/>
          </a:p>
          <a:p>
            <a:pPr lvl="1"/>
            <a:endParaRPr lang="en-US" sz="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http://www.balikyetistir.com/images/2010/06/gyrodactylus-www.cnr_.vt_.edu_.jpg"/>
          <p:cNvPicPr>
            <a:picLocks noChangeAspect="1" noChangeArrowheads="1"/>
          </p:cNvPicPr>
          <p:nvPr/>
        </p:nvPicPr>
        <p:blipFill>
          <a:blip r:embed="rId2" cstate="print"/>
          <a:srcRect l="11163" t="3333" r="6976" b="6667"/>
          <a:stretch>
            <a:fillRect/>
          </a:stretch>
        </p:blipFill>
        <p:spPr bwMode="auto">
          <a:xfrm>
            <a:off x="5715000" y="3276600"/>
            <a:ext cx="2133600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data:image/jpeg;base64,/9j/4AAQSkZJRgABAQAAAQABAAD/2wCEAAkGBhQSERQUExQWFBUWGBoXGBgYGBofGRocHBgYGhkYGBccHiYeGBwkGhgXHy8gIycpLCwsFx4xNTAqNSYrLCkBCQoKDgwOGg8PGiolHyQsKSksLCwsLCoqLCksLCwsLCwsLCwsLCkpLCwsLCwsLCksLCwsLCwsLCwsLCksLCwsLP/AABEIAKMBNQMBIgACEQEDEQH/xAAbAAACAwEBAQAAAAAAAAAAAAAEBQADBgIBB//EAD0QAAECBAUCBAQEBQQCAgMAAAECEQADBCEFEjFBUWFxBiKBkRMyodGxweHwFCNCUvEHFTNiJHIWsheCkv/EABkBAAMBAQEAAAAAAAAAAAAAAAECAwQABf/EAC4RAAICAgIBAwMDAgcAAAAAAAABAhEDIRIxQRMiUQQyYZHB8BQjM1JxgbHh8f/aAAwDAQACEQMRAD8A+SgmLU1CgX9IrSt4sERKoMkVA7GCPgA3BhcgHoYMkrdgIm1Q6IqUQ5bSCcMqQhRcAhQ3jsyFBBSk+UkKI5IdvxMChDGFdSVAao0VOSGKlDJZg3P4ReaZnKiG1Dajm0DYbWZksdeO28FoCSCzdftHnytMIPUUsmYllAd9xw3MZyvwBSVMjzhnsLtGqlpDhIFudz24Eerpkhsqi27c8Q8Mrgc42YmnnKlqu4I+kaCh8RlxnAPXfuSNY7xOg+KCyfMBY/fmM7UUa5RZSSD9I1JwzLfYu4m2QSWaYCHbLld+9/rB6Zk0JZ0qUDfY9m0DCMTTYquWULSWLMfS32jWYTj3xAXuf7QkWPL7xjzYZR62h4yTGCaZSwASU3e2vo8EJoEAh3V3Vp689o7lVRUlyoaXLa9vvHgQQMyTdnA27ttGK2VOaimJICDnSO5A5BIgAqSDlKwkCwFyp9yzeghhT1n9xYq0PPRtu0U4gooHkZKj5QVHbci1v8xSN9AYGqQXSWa78W6lr945xSgTMypKma5I6/pHUtWVPnnO+pYN0heMomKS4DkABrEgbuPWKxVuwCjFVebLfKLJd2baKpMkEfMxfi3eHPxB5kzGUdiRYdvvFFOpySAn4SbHqWv+GsauVIn5CqNCcqQlKFAWMxYYDkNv3ijE6r4dkpSUnpZ/7kjYR5idYyU5QAOOmziOKWQCUlZfcJ3J46CES8sINLpnuVgPo78a/lF9NhoPmmKaWS2YM5PDatDSbhwWDMJyJd8oBsSBZz+UB1c5kFkgpcpD6p7QeTfR1Hk2iVMTllpTlSSAAQ4c2JH1eA/4FaVFKbkWOVvxGsVyaaYlOYWCtL8btrBJlqQ5TNCSfmBJdz2EdddAR6jCsqnmWs7WLltCXt21i1dBKWyZOYqOqrkD/wDWKZyFlnnZtrF9OU9rvHcvEEJDS3Q2qnuTt5Rf16wtye7G6GuD0EiW5zBSx8wUSFDb5WgCrSEzMySCymIVte9txFFNPWpSglLqOqlAW7FW/WD1YWCsJCxmLnYgBnJUqzPAentneC+oxGUoJSSQhItlSPMRwToOjwpp8UV/xyv5KTrdzfV9ye0WrwwMc05ISk+Vi4PUCxaLMUwcZRkUlSkMSdHH4O+2sNHj0c7Kq5SMozglQcW8qRfUteFq52XMCkX06doulkoTn8qtlJXzf32LwJMmAuASb6NZ4rFaFZJlcpwxI2IGntHczF5hSQVuOuvvFBptXcEB2P1itEvy30/f5wySFO0UK1gKCSQd4kcy5cxY8mZhw7CJDW/k7/YTShBQS4YwMgQVKMXkdE5lBjfaCfgqSphYxUUOYLoixIOu3WEcgpDGTNOhfvtFNbTbjQxfKUSOm7G8FIAIbQRHlTHqwHDKgoWODY/eH+VNnHqN4QVFCUF9oZYfUBScqn01dhrEc0b9yF60ElYdwFM73AAfvuIsIWVMwSjVx/UeOscKIzOV+VtGOhs5Hq0d0hRmVmBvcEv9OPSM76GRfLlh3OuofT2j00aFnzgF25ZoqXNUnzaI0tqnRvSL5dQT5QrzHZg7ekI77CJ6/wAPS5waSoAhRcbOdg2mkIqiknUq72Oxex7GN/R5WypZOX5gwA9fSPVrlqBExIWi4dtun6RaH1Eo6atHOCZncL8WJUWnoCja/wCkPUVyPmlqcbAOe9uO8ZjF/C4KgaY5nvlfbp+sKqKtXJWynDPaKPDDIuUP0Ftx0zfzZJU6kpISbkhwTfnUQvqaEpXnJKh/aXJBO/WAqPGQXJJJb+4s8Fyp4UkFaru7J09R94hwlAfsJVPsEiWLvqRZhqRzC7FqRUwum7B9dz+EMqelTNCilBUlOq8qieSS20eo+ChHmnBKS7WJN91AC3rDRTT0gNiSnw5ZGWYA2pUGJ9IJ/gpSEApGYjQAk7PeD0yk/Dy/EdJLocMVN0LEiAwt2SAHYgkbdBz7RV35FARMSlYWr59WAGVNo6RV/EUCRdJLJu6nPP5xxPpyWTl8zH0vvAwp8ozBd/Vm76bw1Jg2GV9akpGVwsa3LC97fnrFc7EzMl5Va2vtbiKf4BTs4c7d7i5glUhCUAp86nva3pA0jiylqTLSSRmSqwSQNCdSdjxHU6fKKvOxcOSNhwLWjiThhUxKgkKH9XXYJF7axzOwVKm+HNCjuFBv2OIW42Ns7nqSEkJWlIPyqDGw2JFz2gYgBSTLzLLB5iBccpCYImYJlAdRYfNbT9Ge8eppT/xpmBAJBDguRs/p3jlR2zgVGbzl1CwZZUQSLXD6xVWTZaib5Mv4bBh7RVUISM3mJUAwLWI56fpFMhCVILnKez6fV9IdJLYrY1lSJRGcAOA+R9wz335AhJJnqUrXKH/qJ+sWiqCSwulN2bUtvftHCajNmCQwVck8k69LQ8VQGxiinVNcrKcws7eU8ENr3iS8LUsMCkK2uL3uwHvC5SVgOFeVPlJB0/fMEioCkA58qyDoBf11ECSl4CqPauly/wAtQeYlrXuC2uxigyc5KCMoBN768DgCPVTwhglSi3zBwxPRXtHoxYqSU5Qe7u2/fb2jlyA6PBLUAGLBtlADvfWJAFRVKUdVW247RIpTFsCo6TPm6Bx7gfnHLMSOLQzwWjORS9AWA7AuT9BCxRck9Yop8pNfByLkGCEjMOsCIMESlQJIohhR1TW0MH0csqJUSb+0DjD80oTA5L3HQWf0i2mqQlIGa5P+Ii2n0FDEyMyWhcmUUKs/2gqRXF/0i+oY32hU60x2rRDPBKcttiW+sFJkOkZVDXVX2iukoJq2CEu1gcpIbodIeUHhmd5LIe5dX1AAjPJUIrF0uUACSMxd2bykW2i/4SQrNlyksbfeHKPDh8pMwhyxysBbl3i2T4VloKgCSdQCrXlms8JS8sajNT1oBIK06uxuS8CISt2dRALslgm/TX0MbVHh2ShT/CSPJndhmfdzFyqYAJzKHmYqypuBtfiGXH5OpmOXMm28gBLO4Jb21gedgPxUssE8EJYjseO8bkhzlluhklS1LGo2MA1CfIqZnzu8sAJbgueLaQ8OK6A42fPf/hc8TEoSQMwJGY5To7MdSduY0NFh0qmXJUyagEfzJc0mWpKt7GzDrD1VFMB+EomaQ3kUHSAwLhWqTtHNXg4+JmaYhkA+VZUUnqTt0hpzlPSfj9f3GjFIRIxMfEmZTOp0EuFInApQ+oysxHSB04iqWpKFVVQgTAyZkyWkyyOQ5t3hrW+HygTElScxGuQgkFtxY22IgOowiclKUBKTluxIKVA6FKFC1uDtCcPz/PnYdAkytPxUy6nIpWXLKnhjufMq7bQLWSVIJ1Zj5rX/AOwbaGEvDj8NcqaFTHfIFJLIUNgXcdtIrNEoU6QUl0HKXGxG0PCl/wAf9oRg38JKyjzEKPGrs7+8AywkfO6r2Af36xbOkkkNql26wOJZfS3A56xStCM9SE3fMeWsH49IMQykMgW1OUXtq557QCmS7E2OwO/rBKRlvlN3Ci/GoAGsBnHqqdTPLJFgbm7cvp6PASlFBzZ/O5Ntm3eCF0+YAosNwTd+QOsSkkIulXq5bTf8vWO6OKZc1a3BV1Jv9W1EW/BYea4GiibHm/5QUqalCCkgFJultT9O8CT6mWofKLj5SSzizhrwLvwcczSlS2AN2yvxrFahKBXnzONEs3Fniw1CSACALMCkdBuewjyVgpmE5Mx4f6vxDL8nAwUhyAHHJd+lto6WZeQsFJU/Lgi1m2vDyh8PZASSFKGoI8rdOSIGxCS6SkBw/At1aHVWHjqxVTbzCoWYFO56AMx5ilU43y72bgcX7mGk6gOUEFISRfbrpvHsjCyUklg25Zh3gckLQGUrUEhgQNE6B217xXUEJDIDcnj15eD506XLSQkZlEfMXsf+vF4ClJCiVKZho+5jkcDjD1M5Sb9WiQUpaVfORa1j+2/SJBv5BoYY2tMmRkTYs36Rj4PxrETNmHgQAkwPpsbhDfb2CKOhFqIrAjZ+Hv8ATafPliaoZEkApBLKINwf+oO299otOcYK5OkOk30c4FisspEoWXpfQ8xXP8JzlTWlp8huCSwHI7CNRhuHy6dWT4KZak/MR5lKZtVHTWHYqAhlZ0pCti592FhGPnFTuG7KcGl7jL4Z4OKQSsuwuE/c3jQUWFS0BKkhIt5s977NBE+YXHygmxKePzDQNMqEpICiFga2s0ReaUu9FVBDOVXDTKQRY5bj7xf/ABAJG9sqbWL635gWmWVqUUkJAGjdI4WVFOQWKSS3W1weDAjFSYslQyRlDAghj5knrFapGZ0hI8x8pfSApNRNCsyxnvcdrflEn1pUVEDKxdvtF1j3/OyfIZS5AS/l86XSd0kHeKpskoSpLD+YBcbQJIxYgG+uvMcrrDYMbsR1HSLf09Pf8/8AAOYdUUayfOSpgkFt0i94rnUihmShICJhDJOxF36bx5TYiQlevB5gJOIFSrkgBr8cmOjh07rX86DyGRpFzFTWSAVpAUx0bju0eyaMISAFKGa0wW+Xo8AJxBjZ9WfkRfUYn5CGubvxaOeCq+NHctWFSpaQwyZyxSpzqNiOLRV/t4yoCnUkO6dw+wMKJGJlOqmP4x0a9Qa5Y3h/6eKe2DkNJeHjMUJWMivM5F3GgPWO1SSElwrMo+Y7KT94WoxPQ30+scy/ESlEi+nbuIk/p/N/qNehnMkIVolCgCAkLT5mPXf1hdU+HpCysLlypZT8zFQN9wxvFNFijK82nMG1FdKyF7q2MLLC4Okw2hNO8E08xRyTSlgGzFn6hx+cAr8BTL5JoIbMApJFtHsTbqBGhRiaTdbKZLJ6QxpaxCglQXlypLPtyPWFlCcVYEosyeHeDlIymYoDZPw0kuw3UWA7M8KcYpkImEJGYsS5s3L8xuJVcjyW8oJJIN1Pp7R2gkoICATmBzlnCeGgVJdo7in0fNl0y5iQo6C9tuw4juiwiZOUAlAyixIFugd240MfSv4GWnKoIQopJPmAbLx6RaZDXQEO/wDToQenIhecktIdY03swUjwskD+aLpDsCWJ46d4ZU1IQMvyhgMqQwPfrGgrEuMp9xt0hQuaz2uIT1ZNbKPEog2IrYekZCsrz3v6HpGmxFbpPaMdPJIPe31jXj+3ZnmcmbdRcANoL77cW3iqdUKsE3A07deY9+PYC7xYxbUEsIJME+Io6jS0H0dEqepIAYD5jsIqTJUtaUg6940xqZdOggGw33JiOXLxpR7FboIlYHTSwApIUTqVflEjI1+NTVKcG3H7/dokSX082rcmLTEYlx6JcFfDjn4cejZU8pKIzFJQnVRYfvtePqFJ48KQPinKWAAbyuksSOH/ACj5vQ1BlrCxs/sQQfoY2mFYTLqQHVqP32jN9THHOHvK4m09D2fiSFKzTUtnSP5qWKD0caN1hXjmGy5qpeaaqXkDpKLpV5sxfLcEknt+HSPCVRKJ+CQpD/8AGbg+m0XS8LSoXlqkTR/SflP/AKmM+Ljj2n/P2HncuwyimJmrzFTIQEpDguptSRsD9ok6mIV5hlSS44aEpqFSyX8qk6g/KfsYPlYmZyed/pFGn2gLQYmsypdJ0e3I4jw1al30I3+8AyuOrwYikWQyU94dY92CTB0YqsKYsLntFyMacF3ezHiKKigY3OuvdoD+AoG20bIyi1RncX4HX+7JfTZvWLFVy/KSR00tCQyFDm8XSCXOrw/tdO/3BTHa6sFPXcsIDVUC413Fvxj0SVcv6QKFkOOsBceohYVTTXPmtvYRdV1mvJsbW7QHLJUXjusk2zPwP1aA+F+45N0VkAq8tx21/wAGOpqyCBwWsH9OgMCfxJsNGgijnuq946U1FWwpOxhOUBLAa7m8KpqxZg3P6QfVrzpbTqITqURYiJY5Q8DSTLacEuA7axKh9fwiylluXj2ro3uNYm88VKh1GTQOJjvZg17wSJvkYE6bmApdIoqc6bwYunDNf3jnnj0FRlTOU1wfy+Vgx6mC8PrSXLtaFa6QJLkiO5eKS0AgF/S8JLIqpBjFrsbzql7BTeVjfXmLZM5nyE6bmMyvFZRJYm/SGOHTEr+VY7PE3NJUh0rd2Mk1BKXu+4MK1TlE6RfOmZTl1feKQhoEhhPjNcUg2IhAl1Akev76xoMclgiFEulSz5mOr/lb1jRdQVGWW2CSSS4yvyTqPtHSqRQNyGOnp+kG0NKqcoIlJKub26udhD0eE5chBmVC8+W+UWS+w5PEZp5Yw0xHJIRUChKlmYu6lWRy3Tv+ULaieVrdVgLgQTUqzrKyW/AcADgQFOF7ft4eENuT7OryerQ+0SLFEnTaPYqErMuKVS4IC7RwLmCmVopyR7LrlyjmQopb29YtXFUxO0Mmn2B66HeE/wCq06W2cO24+xjTo/1XkThlmj3DR84TLT/aPaLkyUH+ge0CX0+LtKv9CaySRvkYnTzT5ZiVdyHjmZheQ55Km5TsftGCVQoBCkgpI4jQ4JVLIUylHKAAH66xCWN49xf6lo5OWmjS004kJdIBLO33hrW0MyXLCpCFziXsi7dW1jMycRmDUhQ6iG9Hjp2BHYmEWVx8DuNg0wrCR8RKkqdznBSfrBdJIChqCe4g7/5PNTpNtwu/4vHhx9SvnkSJvX4aX90kGISuT+5o0QyRj3FM9EobjSOShCbxXMxmSxzU8yWeZcxTeygRANVjshScoKn2zZX+hgLnDSlZ03jnuqGZqBFS5STCMYqn+5PuIhxlDfOOt4KyTj0S4Jj2UlKRzAs+aCYUrx2WNVh+8V/7sggqzOBuPwjlLI9hUEM1pBjoTG0juXh8wSwsoWlChmCiHDej3j2n+AuxnegYPCzlJalZeGFNWqKRNJj0JcuWirFaZKB/LP1MYevxOfLmfN2LW9tHi+PC5bM+WSh2jfKqUC2aKZuJMnNkUw339tfpGRwWuUVkrJP7fa0aaXVi19Yo8XEj6wNM8WoNkkP1tA4xYzD84bpGkRVhI+VBsCykgvAVVitG/wD5FGgA/wBcsgH2tDKEZaTopHKltxKESAUu7wnqDlVq35+sPDgMqYCqgqkK5lTlModAr7+8J8SwmYCEz5apdxwfVKgWIfrDLG8a2Gc4T3EoloSpTix3tb6flBkvDVIYpZTgKGU7Pf7Qu+DMknMnzpBYX/EaG3EGyRkJUlk2ci7sdgO8SyLymRtBQqFZgHCSdAu6T0zag94Plzr5FDKvXKdxyg/1CFE9JmizAaqLMeGPI7QUhQyFDJUlIt8xIa7jdJPppHJ/IeRMTS/73hXJpFTZiUhLXZ9m6wzkBS93D2zfN77jveLpX/jgqUR8RQ8qTsOSO8GeStR7JTkq12aCmkSqST/aNSd1GMfjmOGoVfyy06J77nrHlfVzFrJK3IHynTqE/vaFUxwXKS92Da8MYjiwcXyl2TjCtsGmy/8APF+I6lSTq24vBUvB5kwfLlfktru0HqwTIm5zMLAa2jS5LorTEYLE3L7xINmyUixBBHP+IkN2KBpUGilUwPA4w6cP8iPF0kzXKo30a8VUF8j8n8BALxXMVrES4F0qHpHcmRnVldrcR3T2c2VSJoOhggzCNnjtGCqSbKce0UT5q0OFJIezjQw6lGXTJNNHJqz2ht4emFRWAb+W3OsZ5U07JMM8DmTETAr4aspBBaFyxuLDjfuNkumSpAI16bNaPUqQSASLQiRWklgQBwWf19Yum4hKQWPmVw7N3MYeBqsdLnJAcBz1/CKBiU3cISB6wIUKN1rSlJ+VCT+KtfaFVbT5iyppKdgNfUmCooLYZV+KgDlSXU3X34i1OOpyuVlz/SSXjOqpEgkJSQOup7mOygANrvGn0oVonyY0VjY9eoB/KAp2MrJt+Av2ELV66jtFsquuRD+ml4F5X2ez6yar+tTRWy2dZtte5P73jr4jl4NpqPNdZ65fvDWooRsu8P45U06s0iaqUngF0npkLgjq0aj/APJKy/xqamn9SjKfcW+kZhevHF+sCzmzMTAU2I2apfjSRMHlw2S//upvYAQvxWrNSUgy5aEpNkoS2obXU+sL6Km1baGklk6sw+xgObegFEvD0o0sdY9lTRnHPQ2+2sVTP5imSfKNxuehjysxmVJ8pDngbQlN9BGeK1qkyiRdYAA9TaMbPqF5sq8wvpuT6wykY4udMSJUsqAN+5sH2AjRVOCfHR/NykjRSNU/W8dyWN0x421oxK5gCmCS5Zy59biNr4amzJklljPKSSyjqGu3PpAa/C0kA/zJhYPsGa5JPPeBKTGVS0mUnyozEh/mIOjmFnJZI1EdaZpayrloZiGZwBwOLNA9JODFZQVbqVbyu3lAN7AiM3PrXzeUvt11e3eCcLrcqkoWT8IlJU//AFLgdniXpa0M3Rp63Chwx6fbeL8P8LOrPMOUf2pcP34HSGtGpKmUL7p+8GKnXbffpHnOc74JkMmRSdRMzjkpMuYnIwAABSNoQ1SUqmLckrdwDq3A/KNPi9MF3/frAVdThSJZSwmIUPMBfKxcHl7RfEuMqfZLGuM2hTS0Uz4osyQ+o9m5tDWXRgbQHUUE4B0rV2JAA9e0XSaOoFxMF9iMw7RebT7ZqivgL+F6wvxCuYeUPt1eD5KJikMrKC5ch7+hgQYVMC1LABDAAC3d4WLigtMTSMDzh5iyDwC3vyYkOjRzX+X6xIp6n5F4mJViChoS3WLJOMrDgMRs4hj43QhM+XKQnImXKDhI3Uoqv1YiKKOmRk+R933i8ZqWNTrsCZQjFFmztFiax/mbsCI7UUKN0OTYAfhbeA1ycl1yVt3NoKaehg+XiA3N9osXPzaXG9t4TTp8tXyhSO9x947NMxAzXGxBBg8UgWXTlKCtBf8AdovRUq5D9IXy86ioBzl1v+Dx5PfhQ0GnHWOa+TroKXiDkixV2t2is19/lSDuwvAcq6tu8dTEAm8dxSZ3IYoxBSrBWnSL5UsKtmfrCyWhuLQbLGjn26QGkug2WTUkG9xzAC1gnVgedPeDll+e53hemYHykN1h49BZ5Npiz7RVLl3YAvBCtGDtsItpJoCnLubBv3xDW6Eei2noSm5BcdvRoImylHQN6j6wWlJQHItz+sUTC5td4n2KUKQq7gnteFM/EEi0aWTKa/EZfxIQqcTuAAe4A+8Uxq3sR6LZOPlDs0ejxNm/5BmHAsIUfwh3BH75glMhI6nmK8Ii7ZdMxOYpyl0puzG8FYNgqqlWZZOQfMrc9B99oOwLCAsFS/l0A55c7DaHU+rQkZEJCUi2URmyZq9sS8cflh1BKkSkZUhvw9eT1MHYdiCGylnve9+x/KM0Zj9IhUQXvaMLx3tsrdGgxemKpawlk5gf8x88rVqlqCV6psf0jd4bV5hkVctb7e0IvE2BLnTE/DF2Ymws9ifrGnDKtSJz0rFeGJmVCsksaak7DkxtqHwYgMpaytg52Hr0gTCKBNMhn6qVz1hZjmKieoBS1IlJ0ABdROp4I2hJyeV1B0jEpyyy10bY1QCGQWAtCybjSwUoCDMWXYAiwGrkxk5HwjZImzW2KlZfpaGMioUkgIkolvvmH+YRYVA2RioqkHVHiKehSQumWlOYOouQ2+loYfFAVyDHNFNYBJUpZJ0Tv07RdiVJlAVYbMC7d4jk7TSJZYUuSfQUmUlSTqByY8l1iD8jMNIzWPYxNEgJR8rsW2f8oFw7E2WDtaHcG4qRfFNSRq6meUsRorfd+DA4rN3tBCUhaSlwyhtt194zk2eUkpIIKbHvBhFSGlofoqiq6dOYkZuXXMNz2do8gvGDkbGo8HU65i5swqUpevmtozADpCGf4YUpX/j5paRtN37NGqwcrKHmouQMr/2tqU6iDqyySUZXGgI1PDxNScdINL4MEcImyUqX8ILUm7pI0He8UCVMmoCyEpSb6FRhtKqKudNCloEtCbMofXKD+MNqZKNizHLZ9eBzBeRLthUWfOaxUmUS0oqUf7gQO94DosMNQtSknIBqdb7Acx9dqKVKgwY9w/0gNHhdIUSp738oCR7C8Vj9Sor8iuDbPnip4p1JlFCFOLr/AKn6mDqeXNyEqCgjVJI1BjW1XgiTMU5zMC5Fr97PAniihqEywZJzpTqjLcDkc9oKzxk6QvFowNdLlAksodhaBJNKpd0h06D9IKnKqJwy5bb2Ye8Sjw+fLLJAIOwd/TiNVpLb2Irs8QXDbiC6UEk9RAdVNKVDOkpLs/3g+lSdQRa/6Qreh12EfCLbMbF4S4hJKVfi/wBI0k6r0DWP7aBqiRLmpAJyl9/wP3hYTp2UavoS0iVTCEgsDqftHNbTqp1h7u7H97xqcDwUJUGuHs2hi3xX4d+MqWkFil9n1aK81f4INMDwSuExLOCHuCfyhn/tQGgtrptC+h8BBHmVOIPQAN6mDpXxpS3cz5ZDAgB33HDxDlG/axldbDFUdgUpfqRGHxKgAnzSn+5w92tc+7iPo1PJKjmmqKRtLB/+32hNVYXImTGlSSsjUhbJB/7EnXtAhl4uhuF9nz6unKKspJP6wdhEhKyyntq276B9u8byb4GkqIISErZgHcEs7F7+ojyo8FzTLLBCFvcb208wikvqE1SF9OmJc7FgwcM32iifKUk5VpUlQvcM+7jmNvgeAplB1MZjXPHOX1i7EpcqYMi3cb5TbsWjI506RXiYRC/KNeIulrZ4mJolyJipa1sR+DOPoYAGKoUWlgrPsPUm0VUW+kLaGCazIcwEErxYOVaeUAv0cn8YVoo50whOUknRKbltyTHdd4arEp8stwDdLpKvUcQeC6bIZlKftRTP8RZ5oSHyj0zH7QzpJcqdLyzEBQewCrj20MCy/DU5syqYEAXuAr0IMFU/hdU6U8t5IJtmYvfUbwbgloaGPjpBxwKlRlBnLlO1ioEeri0Ss8KSAMyai+ugP0EUSP8AT5ZHmqST0S4+phhR+DFIsZxPDIAb6wtw/wAzHp/ArRicqnBAVnWk/M5Ho0cUYqJ8wTPklO93uOg3fmPcT/0+nZsyFJWHchmJ6cQ/kzVAATBkLb/toMnGvbuzoxv7iiRL+GsEbFxC7xHQJJM6WnKX86Rpf+seuveGU+qAIBboY8raxKZeYh/6W/8AazHpeIY04yr5IQ/tTcH0+jjw9VZksSxEDeI6TKsTHZKmD9f1H4QRIwj4aULk51kMFhn13DccQ3qaMTpRQoEBQ31B2I7Qqlxla6NtclRi0JG0SNRR+D5YH9c3qbAG9ho8eRo9SJHiaSTOUpRI26/t4JppWdZz2SkPrzzGK/jzLKVlTBPy30bbrHE3x4hUxLpYmxY68OPeMCxTauJo5LyaXHaPNM/lvrztzAZQqUpJVLeWlwwv+zvBuGVUmeVJJJsCCCQR1DbvC3GZqpU35iQoWfdukLUk0g+1jVOJySHzEdCG9INk1yCPKtPuIRUtIiYj+ZlUT1010MXUYlSfKhsx976QU07R0o0NzUi7ZVX1zD2YQMqu5AgCoTI+MgJIXOAKiQPlADFz3LRZMWN2H0hX2NGKaBlzpcyaUlJB/uZgrtFM+hSlTAAPYPv2O8eVuOSJWqwegv8A4jmlxf8AiZagmW6XDKWMqT2Ud+0VVrdaFcV4MX4zSCsIFgk7cln7x7JwOoSSFSZgcuBlP71jRyqKTLnictZnqQXQgAZAeSf6yD02g6f4hmKVYpS/GvuY0SzOlGJNYvLFUvw3MyD4pTJTqM583/8AOsKa7CpiFH4bzkbKSg+xA0MaFNKZiwVEknUm5v8AvSH9FgMtBKjNLDUBLP6kwkMkkx2kj59Q4mulmD4iVJe7KBuOWjQ0uMS5kxklSlKuwTYdzoNYNx7wpJqF5wtaWGoY+4OvvE8PeHEU4LKUtSjqQBYbRaWSLj+SfbLv9kzZjOOYH5U3AHsbx3TU+QNYAadOnQRo0YYFMVadItThMp9H3uY871X5NHtWjIVOHhQLlZTuhDAq7qNwO0K6mum06P5FIhCRqfmPqxeN5jUtMuTMUEjygH0e8ZfDq1M3+oBVwUmxB19mi2Oba2rRNpPoWYLi01SfjECWonKgpDOBrZ73s7bGHCfE5AZYClf1EWty3ME0mCifMcuEpYd97ccmO6nwwBmyltb9t40c1fROiIrUTLg3O2/WCF0BN0OAfX2jM4VhhQolfmLmwNvfeNZTYowALAaMNuoDRPNnUX7Ro421sydd4BNSorWsoUzMwNgS2/WHNB4GkS5aUFIUBfzXcvr7xoZ5SnzA2Gu8LZuNy0iy34iHr5ZjOEURFP8ADU0sJCdG3P6CPawqyrCSAtixbfr7QBKxMMF3IJLAXLOXPaL5VPMWbMkbFW/VtY1qSX3EWm+gCVipWv4cz5AHUoBgGIAS+jk/hDBVbK0Se1vwizEMB+LJSjMAUknMkclzaPaPAkJGUlZ6lV7ekRlOHgdJnAWn+4CLE1SNMyT6iBarB0pI/mG72IFwGcDS8Wf7HKLEIJ36+t7w8aasD+A/44YaX6x6QNw4MdSqMMwYDgAezRein7weIBTW+HpMwMUAdU2MIsRwZKPJmMxKgygWfuSI0Nbh01IJlLJN2So2PQHUQpwnw18U5p0xaVgklALWbfkHkcQa1diTxqfZb4fwxMpSygFjlABJOUbgPo5vDhWU6sTwf1gymkIQCJYYDU/cm5hH4hx9JASlIVlOvXpxBlKlsGWUcatsJqa4WDxIyP8AErWSfxiRk9XJ4Rj/AKib2kOpvh+RMbOh7f3KH4GCqbwZRt/wI+r+7vEiRLnKuz16QPheHS5U0CWnL8w1P5noID8TKch9lBokSL43ctivo1acLlAMEABvy51jC4ssomFabKTKWQePMkDXoTEiR2H7mCXQv8OKIKFucy1pSovcglyPpGs8a4cgyiprhL2JA22BaJEh5/eg+DC+G6NEyaQtOYByAdHAcON78xarFJi5nmWS2mjDsNokSNE9y2BB0lT/AL7ReEB4kSMzKjGlQPL3H4w3nLJlnqb/AFiRI7F2Sy+AdSmZuIf4RTJNyLxIkdl8CoMIuY5nKZII1eJEjC/uGAMe81MoG4OV/eM7gNBLKySgEhQDkXZokSLXWPRWCNThsoAkAMHMVTlkRIkaI9Ii/uZn5Kjm7wzlBtOkSJGfN9xfGcJWXMKfFNMn+GXMYZxoR+7xIkDHqSKZPtYJ4CGZCirzFPyvdt7D1jYShY9NIkSGyv8AuMzx6Kpqym4LRlTiUz+LSM5bzW94kSK/TrTOmD+Mp6sruXd37aQ18IYhMmSQpanVo7DpwIkSN8UuBmb9xqqNPmMMJiBHsSEXQX2LK2aUs1oRYhVK+PTF7mZlPUHUHpEiQ8EuJwf4lnFMtklgTdoxc0uR6fWJEjDLs8/6j/GRt6fwpSrAKpIJYbq46GJEiRa2bT//2Q=="/>
          <p:cNvSpPr>
            <a:spLocks noChangeAspect="1" noChangeArrowheads="1"/>
          </p:cNvSpPr>
          <p:nvPr/>
        </p:nvSpPr>
        <p:spPr bwMode="auto">
          <a:xfrm>
            <a:off x="0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QUExQWFBUWGBoXGBgYGBofGRocHBgYGhkYGBccHiYeGBwkGhgXHy8gIycpLCwsFx4xNTAqNSYrLCkBCQoKDgwOGg8PGiolHyQsKSksLCwsLCoqLCksLCwsLCwsLCwsLCkpLCwsLCwsLCksLCwsLCwsLCwsLCksLCwsLP/AABEIAKMBNQMBIgACEQEDEQH/xAAbAAACAwEBAQAAAAAAAAAAAAAEBQADBgIBB//EAD0QAAECBAUCBAQEBQQCAgMAAAECEQADBCEFEjFBUWFxBiKBkRMyodGxweHwFCNCUvEHFTNiJHIWsheCkv/EABkBAAMBAQEAAAAAAAAAAAAAAAECAwQABf/EAC4RAAICAgIBAwMDAgcAAAAAAAABAhEDIRIxQRMiUQQyYZHB8BQjM1JxgbHh8f/aAAwDAQACEQMRAD8A+SgmLU1CgX9IrSt4sERKoMkVA7GCPgA3BhcgHoYMkrdgIm1Q6IqUQ5bSCcMqQhRcAhQ3jsyFBBSk+UkKI5IdvxMChDGFdSVAao0VOSGKlDJZg3P4ReaZnKiG1Dajm0DYbWZksdeO28FoCSCzdftHnytMIPUUsmYllAd9xw3MZyvwBSVMjzhnsLtGqlpDhIFudz24Eerpkhsqi27c8Q8Mrgc42YmnnKlqu4I+kaCh8RlxnAPXfuSNY7xOg+KCyfMBY/fmM7UUa5RZSSD9I1JwzLfYu4m2QSWaYCHbLld+9/rB6Zk0JZ0qUDfY9m0DCMTTYquWULSWLMfS32jWYTj3xAXuf7QkWPL7xjzYZR62h4yTGCaZSwASU3e2vo8EJoEAh3V3Vp689o7lVRUlyoaXLa9vvHgQQMyTdnA27ttGK2VOaimJICDnSO5A5BIgAqSDlKwkCwFyp9yzeghhT1n9xYq0PPRtu0U4gooHkZKj5QVHbci1v8xSN9AYGqQXSWa78W6lr945xSgTMypKma5I6/pHUtWVPnnO+pYN0heMomKS4DkABrEgbuPWKxVuwCjFVebLfKLJd2baKpMkEfMxfi3eHPxB5kzGUdiRYdvvFFOpySAn4SbHqWv+GsauVIn5CqNCcqQlKFAWMxYYDkNv3ijE6r4dkpSUnpZ/7kjYR5idYyU5QAOOmziOKWQCUlZfcJ3J46CES8sINLpnuVgPo78a/lF9NhoPmmKaWS2YM5PDatDSbhwWDMJyJd8oBsSBZz+UB1c5kFkgpcpD6p7QeTfR1Hk2iVMTllpTlSSAAQ4c2JH1eA/4FaVFKbkWOVvxGsVyaaYlOYWCtL8btrBJlqQ5TNCSfmBJdz2EdddAR6jCsqnmWs7WLltCXt21i1dBKWyZOYqOqrkD/wDWKZyFlnnZtrF9OU9rvHcvEEJDS3Q2qnuTt5Rf16wtye7G6GuD0EiW5zBSx8wUSFDb5WgCrSEzMySCymIVte9txFFNPWpSglLqOqlAW7FW/WD1YWCsJCxmLnYgBnJUqzPAentneC+oxGUoJSSQhItlSPMRwToOjwpp8UV/xyv5KTrdzfV9ye0WrwwMc05ISk+Vi4PUCxaLMUwcZRkUlSkMSdHH4O+2sNHj0c7Kq5SMozglQcW8qRfUteFq52XMCkX06doulkoTn8qtlJXzf32LwJMmAuASb6NZ4rFaFZJlcpwxI2IGntHczF5hSQVuOuvvFBptXcEB2P1itEvy30/f5wySFO0UK1gKCSQd4kcy5cxY8mZhw7CJDW/k7/YTShBQS4YwMgQVKMXkdE5lBjfaCfgqSphYxUUOYLoixIOu3WEcgpDGTNOhfvtFNbTbjQxfKUSOm7G8FIAIbQRHlTHqwHDKgoWODY/eH+VNnHqN4QVFCUF9oZYfUBScqn01dhrEc0b9yF60ElYdwFM73AAfvuIsIWVMwSjVx/UeOscKIzOV+VtGOhs5Hq0d0hRmVmBvcEv9OPSM76GRfLlh3OuofT2j00aFnzgF25ZoqXNUnzaI0tqnRvSL5dQT5QrzHZg7ekI77CJ6/wAPS5waSoAhRcbOdg2mkIqiknUq72Oxex7GN/R5WypZOX5gwA9fSPVrlqBExIWi4dtun6RaH1Eo6atHOCZncL8WJUWnoCja/wCkPUVyPmlqcbAOe9uO8ZjF/C4KgaY5nvlfbp+sKqKtXJWynDPaKPDDIuUP0Ftx0zfzZJU6kpISbkhwTfnUQvqaEpXnJKh/aXJBO/WAqPGQXJJJb+4s8Fyp4UkFaru7J09R94hwlAfsJVPsEiWLvqRZhqRzC7FqRUwum7B9dz+EMqelTNCilBUlOq8qieSS20eo+ChHmnBKS7WJN91AC3rDRTT0gNiSnw5ZGWYA2pUGJ9IJ/gpSEApGYjQAk7PeD0yk/Dy/EdJLocMVN0LEiAwt2SAHYgkbdBz7RV35FARMSlYWr59WAGVNo6RV/EUCRdJLJu6nPP5xxPpyWTl8zH0vvAwp8ozBd/Vm76bw1Jg2GV9akpGVwsa3LC97fnrFc7EzMl5Va2vtbiKf4BTs4c7d7i5glUhCUAp86nva3pA0jiylqTLSSRmSqwSQNCdSdjxHU6fKKvOxcOSNhwLWjiThhUxKgkKH9XXYJF7axzOwVKm+HNCjuFBv2OIW42Ns7nqSEkJWlIPyqDGw2JFz2gYgBSTLzLLB5iBccpCYImYJlAdRYfNbT9Ge8eppT/xpmBAJBDguRs/p3jlR2zgVGbzl1CwZZUQSLXD6xVWTZaib5Mv4bBh7RVUISM3mJUAwLWI56fpFMhCVILnKez6fV9IdJLYrY1lSJRGcAOA+R9wz335AhJJnqUrXKH/qJ+sWiqCSwulN2bUtvftHCajNmCQwVck8k69LQ8VQGxiinVNcrKcws7eU8ENr3iS8LUsMCkK2uL3uwHvC5SVgOFeVPlJB0/fMEioCkA58qyDoBf11ECSl4CqPauly/wAtQeYlrXuC2uxigyc5KCMoBN768DgCPVTwhglSi3zBwxPRXtHoxYqSU5Qe7u2/fb2jlyA6PBLUAGLBtlADvfWJAFRVKUdVW247RIpTFsCo6TPm6Bx7gfnHLMSOLQzwWjORS9AWA7AuT9BCxRck9Yop8pNfByLkGCEjMOsCIMESlQJIohhR1TW0MH0csqJUSb+0DjD80oTA5L3HQWf0i2mqQlIGa5P+Ii2n0FDEyMyWhcmUUKs/2gqRXF/0i+oY32hU60x2rRDPBKcttiW+sFJkOkZVDXVX2iukoJq2CEu1gcpIbodIeUHhmd5LIe5dX1AAjPJUIrF0uUACSMxd2bykW2i/4SQrNlyksbfeHKPDh8pMwhyxysBbl3i2T4VloKgCSdQCrXlms8JS8sajNT1oBIK06uxuS8CISt2dRALslgm/TX0MbVHh2ShT/CSPJndhmfdzFyqYAJzKHmYqypuBtfiGXH5OpmOXMm28gBLO4Jb21gedgPxUssE8EJYjseO8bkhzlluhklS1LGo2MA1CfIqZnzu8sAJbgueLaQ8OK6A42fPf/hc8TEoSQMwJGY5To7MdSduY0NFh0qmXJUyagEfzJc0mWpKt7GzDrD1VFMB+EomaQ3kUHSAwLhWqTtHNXg4+JmaYhkA+VZUUnqTt0hpzlPSfj9f3GjFIRIxMfEmZTOp0EuFInApQ+oysxHSB04iqWpKFVVQgTAyZkyWkyyOQ5t3hrW+HygTElScxGuQgkFtxY22IgOowiclKUBKTluxIKVA6FKFC1uDtCcPz/PnYdAkytPxUy6nIpWXLKnhjufMq7bQLWSVIJ1Zj5rX/AOwbaGEvDj8NcqaFTHfIFJLIUNgXcdtIrNEoU6QUl0HKXGxG0PCl/wAf9oRg38JKyjzEKPGrs7+8AywkfO6r2Af36xbOkkkNql26wOJZfS3A56xStCM9SE3fMeWsH49IMQykMgW1OUXtq557QCmS7E2OwO/rBKRlvlN3Ci/GoAGsBnHqqdTPLJFgbm7cvp6PASlFBzZ/O5Ntm3eCF0+YAosNwTd+QOsSkkIulXq5bTf8vWO6OKZc1a3BV1Jv9W1EW/BYea4GiibHm/5QUqalCCkgFJultT9O8CT6mWofKLj5SSzizhrwLvwcczSlS2AN2yvxrFahKBXnzONEs3Fniw1CSACALMCkdBuewjyVgpmE5Mx4f6vxDL8nAwUhyAHHJd+lto6WZeQsFJU/Lgi1m2vDyh8PZASSFKGoI8rdOSIGxCS6SkBw/At1aHVWHjqxVTbzCoWYFO56AMx5ilU43y72bgcX7mGk6gOUEFISRfbrpvHsjCyUklg25Zh3gckLQGUrUEhgQNE6B217xXUEJDIDcnj15eD506XLSQkZlEfMXsf+vF4ClJCiVKZho+5jkcDjD1M5Sb9WiQUpaVfORa1j+2/SJBv5BoYY2tMmRkTYs36Rj4PxrETNmHgQAkwPpsbhDfb2CKOhFqIrAjZ+Hv8ATafPliaoZEkApBLKINwf+oO299otOcYK5OkOk30c4FisspEoWXpfQ8xXP8JzlTWlp8huCSwHI7CNRhuHy6dWT4KZak/MR5lKZtVHTWHYqAhlZ0pCti592FhGPnFTuG7KcGl7jL4Z4OKQSsuwuE/c3jQUWFS0BKkhIt5s977NBE+YXHygmxKePzDQNMqEpICiFga2s0ReaUu9FVBDOVXDTKQRY5bj7xf/ABAJG9sqbWL635gWmWVqUUkJAGjdI4WVFOQWKSS3W1weDAjFSYslQyRlDAghj5knrFapGZ0hI8x8pfSApNRNCsyxnvcdrflEn1pUVEDKxdvtF1j3/OyfIZS5AS/l86XSd0kHeKpskoSpLD+YBcbQJIxYgG+uvMcrrDYMbsR1HSLf09Pf8/8AAOYdUUayfOSpgkFt0i94rnUihmShICJhDJOxF36bx5TYiQlevB5gJOIFSrkgBr8cmOjh07rX86DyGRpFzFTWSAVpAUx0bju0eyaMISAFKGa0wW+Xo8AJxBjZ9WfkRfUYn5CGubvxaOeCq+NHctWFSpaQwyZyxSpzqNiOLRV/t4yoCnUkO6dw+wMKJGJlOqmP4x0a9Qa5Y3h/6eKe2DkNJeHjMUJWMivM5F3GgPWO1SSElwrMo+Y7KT94WoxPQ30+scy/ESlEi+nbuIk/p/N/qNehnMkIVolCgCAkLT5mPXf1hdU+HpCysLlypZT8zFQN9wxvFNFijK82nMG1FdKyF7q2MLLC4Okw2hNO8E08xRyTSlgGzFn6hx+cAr8BTL5JoIbMApJFtHsTbqBGhRiaTdbKZLJ6QxpaxCglQXlypLPtyPWFlCcVYEosyeHeDlIymYoDZPw0kuw3UWA7M8KcYpkImEJGYsS5s3L8xuJVcjyW8oJJIN1Pp7R2gkoICATmBzlnCeGgVJdo7in0fNl0y5iQo6C9tuw4juiwiZOUAlAyixIFugd240MfSv4GWnKoIQopJPmAbLx6RaZDXQEO/wDToQenIhecktIdY03swUjwskD+aLpDsCWJ46d4ZU1IQMvyhgMqQwPfrGgrEuMp9xt0hQuaz2uIT1ZNbKPEog2IrYekZCsrz3v6HpGmxFbpPaMdPJIPe31jXj+3ZnmcmbdRcANoL77cW3iqdUKsE3A07deY9+PYC7xYxbUEsIJME+Io6jS0H0dEqepIAYD5jsIqTJUtaUg6940xqZdOggGw33JiOXLxpR7FboIlYHTSwApIUTqVflEjI1+NTVKcG3H7/dokSX082rcmLTEYlx6JcFfDjn4cejZU8pKIzFJQnVRYfvtePqFJ48KQPinKWAAbyuksSOH/ACj5vQ1BlrCxs/sQQfoY2mFYTLqQHVqP32jN9THHOHvK4m09D2fiSFKzTUtnSP5qWKD0caN1hXjmGy5qpeaaqXkDpKLpV5sxfLcEknt+HSPCVRKJ+CQpD/8AGbg+m0XS8LSoXlqkTR/SflP/AKmM+Ljj2n/P2HncuwyimJmrzFTIQEpDguptSRsD9ok6mIV5hlSS44aEpqFSyX8qk6g/KfsYPlYmZyed/pFGn2gLQYmsypdJ0e3I4jw1al30I3+8AyuOrwYikWQyU94dY92CTB0YqsKYsLntFyMacF3ezHiKKigY3OuvdoD+AoG20bIyi1RncX4HX+7JfTZvWLFVy/KSR00tCQyFDm8XSCXOrw/tdO/3BTHa6sFPXcsIDVUC413Fvxj0SVcv6QKFkOOsBceohYVTTXPmtvYRdV1mvJsbW7QHLJUXjusk2zPwP1aA+F+45N0VkAq8tx21/wAGOpqyCBwWsH9OgMCfxJsNGgijnuq946U1FWwpOxhOUBLAa7m8KpqxZg3P6QfVrzpbTqITqURYiJY5Q8DSTLacEuA7axKh9fwiylluXj2ro3uNYm88VKh1GTQOJjvZg17wSJvkYE6bmApdIoqc6bwYunDNf3jnnj0FRlTOU1wfy+Vgx6mC8PrSXLtaFa6QJLkiO5eKS0AgF/S8JLIqpBjFrsbzql7BTeVjfXmLZM5nyE6bmMyvFZRJYm/SGOHTEr+VY7PE3NJUh0rd2Mk1BKXu+4MK1TlE6RfOmZTl1feKQhoEhhPjNcUg2IhAl1Akev76xoMclgiFEulSz5mOr/lb1jRdQVGWW2CSSS4yvyTqPtHSqRQNyGOnp+kG0NKqcoIlJKub26udhD0eE5chBmVC8+W+UWS+w5PEZp5Yw0xHJIRUChKlmYu6lWRy3Tv+ULaieVrdVgLgQTUqzrKyW/AcADgQFOF7ft4eENuT7OryerQ+0SLFEnTaPYqErMuKVS4IC7RwLmCmVopyR7LrlyjmQopb29YtXFUxO0Mmn2B66HeE/wCq06W2cO24+xjTo/1XkThlmj3DR84TLT/aPaLkyUH+ge0CX0+LtKv9CaySRvkYnTzT5ZiVdyHjmZheQ55Km5TsftGCVQoBCkgpI4jQ4JVLIUylHKAAH66xCWN49xf6lo5OWmjS004kJdIBLO33hrW0MyXLCpCFziXsi7dW1jMycRmDUhQ6iG9Hjp2BHYmEWVx8DuNg0wrCR8RKkqdznBSfrBdJIChqCe4g7/5PNTpNtwu/4vHhx9SvnkSJvX4aX90kGISuT+5o0QyRj3FM9EobjSOShCbxXMxmSxzU8yWeZcxTeygRANVjshScoKn2zZX+hgLnDSlZ03jnuqGZqBFS5STCMYqn+5PuIhxlDfOOt4KyTj0S4Jj2UlKRzAs+aCYUrx2WNVh+8V/7sggqzOBuPwjlLI9hUEM1pBjoTG0juXh8wSwsoWlChmCiHDej3j2n+AuxnegYPCzlJalZeGFNWqKRNJj0JcuWirFaZKB/LP1MYevxOfLmfN2LW9tHi+PC5bM+WSh2jfKqUC2aKZuJMnNkUw339tfpGRwWuUVkrJP7fa0aaXVi19Yo8XEj6wNM8WoNkkP1tA4xYzD84bpGkRVhI+VBsCykgvAVVitG/wD5FGgA/wBcsgH2tDKEZaTopHKltxKESAUu7wnqDlVq35+sPDgMqYCqgqkK5lTlModAr7+8J8SwmYCEz5apdxwfVKgWIfrDLG8a2Gc4T3EoloSpTix3tb6flBkvDVIYpZTgKGU7Pf7Qu+DMknMnzpBYX/EaG3EGyRkJUlk2ci7sdgO8SyLymRtBQqFZgHCSdAu6T0zag94Plzr5FDKvXKdxyg/1CFE9JmizAaqLMeGPI7QUhQyFDJUlIt8xIa7jdJPppHJ/IeRMTS/73hXJpFTZiUhLXZ9m6wzkBS93D2zfN77jveLpX/jgqUR8RQ8qTsOSO8GeStR7JTkq12aCmkSqST/aNSd1GMfjmOGoVfyy06J77nrHlfVzFrJK3IHynTqE/vaFUxwXKS92Da8MYjiwcXyl2TjCtsGmy/8APF+I6lSTq24vBUvB5kwfLlfktru0HqwTIm5zMLAa2jS5LorTEYLE3L7xINmyUixBBHP+IkN2KBpUGilUwPA4w6cP8iPF0kzXKo30a8VUF8j8n8BALxXMVrES4F0qHpHcmRnVldrcR3T2c2VSJoOhggzCNnjtGCqSbKce0UT5q0OFJIezjQw6lGXTJNNHJqz2ht4emFRWAb+W3OsZ5U07JMM8DmTETAr4aspBBaFyxuLDjfuNkumSpAI16bNaPUqQSASLQiRWklgQBwWf19Yum4hKQWPmVw7N3MYeBqsdLnJAcBz1/CKBiU3cISB6wIUKN1rSlJ+VCT+KtfaFVbT5iyppKdgNfUmCooLYZV+KgDlSXU3X34i1OOpyuVlz/SSXjOqpEgkJSQOup7mOygANrvGn0oVonyY0VjY9eoB/KAp2MrJt+Av2ELV66jtFsquuRD+ml4F5X2ez6yar+tTRWy2dZtte5P73jr4jl4NpqPNdZ65fvDWooRsu8P45U06s0iaqUngF0npkLgjq0aj/APJKy/xqamn9SjKfcW+kZhevHF+sCzmzMTAU2I2apfjSRMHlw2S//upvYAQvxWrNSUgy5aEpNkoS2obXU+sL6Km1baGklk6sw+xgObegFEvD0o0sdY9lTRnHPQ2+2sVTP5imSfKNxuehjysxmVJ8pDngbQlN9BGeK1qkyiRdYAA9TaMbPqF5sq8wvpuT6wykY4udMSJUsqAN+5sH2AjRVOCfHR/NykjRSNU/W8dyWN0x421oxK5gCmCS5Zy59biNr4amzJklljPKSSyjqGu3PpAa/C0kA/zJhYPsGa5JPPeBKTGVS0mUnyozEh/mIOjmFnJZI1EdaZpayrloZiGZwBwOLNA9JODFZQVbqVbyu3lAN7AiM3PrXzeUvt11e3eCcLrcqkoWT8IlJU//AFLgdniXpa0M3Rp63Chwx6fbeL8P8LOrPMOUf2pcP34HSGtGpKmUL7p+8GKnXbffpHnOc74JkMmRSdRMzjkpMuYnIwAABSNoQ1SUqmLckrdwDq3A/KNPi9MF3/frAVdThSJZSwmIUPMBfKxcHl7RfEuMqfZLGuM2hTS0Uz4osyQ+o9m5tDWXRgbQHUUE4B0rV2JAA9e0XSaOoFxMF9iMw7RebT7ZqivgL+F6wvxCuYeUPt1eD5KJikMrKC5ch7+hgQYVMC1LABDAAC3d4WLigtMTSMDzh5iyDwC3vyYkOjRzX+X6xIp6n5F4mJViChoS3WLJOMrDgMRs4hj43QhM+XKQnImXKDhI3Uoqv1YiKKOmRk+R933i8ZqWNTrsCZQjFFmztFiax/mbsCI7UUKN0OTYAfhbeA1ycl1yVt3NoKaehg+XiA3N9osXPzaXG9t4TTp8tXyhSO9x947NMxAzXGxBBg8UgWXTlKCtBf8AdovRUq5D9IXy86ioBzl1v+Dx5PfhQ0GnHWOa+TroKXiDkixV2t2is19/lSDuwvAcq6tu8dTEAm8dxSZ3IYoxBSrBWnSL5UsKtmfrCyWhuLQbLGjn26QGkug2WTUkG9xzAC1gnVgedPeDll+e53hemYHykN1h49BZ5Npiz7RVLl3YAvBCtGDtsItpJoCnLubBv3xDW6Eei2noSm5BcdvRoImylHQN6j6wWlJQHItz+sUTC5td4n2KUKQq7gnteFM/EEi0aWTKa/EZfxIQqcTuAAe4A+8Uxq3sR6LZOPlDs0ejxNm/5BmHAsIUfwh3BH75glMhI6nmK8Ii7ZdMxOYpyl0puzG8FYNgqqlWZZOQfMrc9B99oOwLCAsFS/l0A55c7DaHU+rQkZEJCUi2URmyZq9sS8cflh1BKkSkZUhvw9eT1MHYdiCGylnve9+x/KM0Zj9IhUQXvaMLx3tsrdGgxemKpawlk5gf8x88rVqlqCV6psf0jd4bV5hkVctb7e0IvE2BLnTE/DF2Ymws9ifrGnDKtSJz0rFeGJmVCsksaak7DkxtqHwYgMpaytg52Hr0gTCKBNMhn6qVz1hZjmKieoBS1IlJ0ABdROp4I2hJyeV1B0jEpyyy10bY1QCGQWAtCybjSwUoCDMWXYAiwGrkxk5HwjZImzW2KlZfpaGMioUkgIkolvvmH+YRYVA2RioqkHVHiKehSQumWlOYOouQ2+loYfFAVyDHNFNYBJUpZJ0Tv07RdiVJlAVYbMC7d4jk7TSJZYUuSfQUmUlSTqByY8l1iD8jMNIzWPYxNEgJR8rsW2f8oFw7E2WDtaHcG4qRfFNSRq6meUsRorfd+DA4rN3tBCUhaSlwyhtt194zk2eUkpIIKbHvBhFSGlofoqiq6dOYkZuXXMNz2do8gvGDkbGo8HU65i5swqUpevmtozADpCGf4YUpX/j5paRtN37NGqwcrKHmouQMr/2tqU6iDqyySUZXGgI1PDxNScdINL4MEcImyUqX8ILUm7pI0He8UCVMmoCyEpSb6FRhtKqKudNCloEtCbMofXKD+MNqZKNizHLZ9eBzBeRLthUWfOaxUmUS0oqUf7gQO94DosMNQtSknIBqdb7Acx9dqKVKgwY9w/0gNHhdIUSp738oCR7C8Vj9Sor8iuDbPnip4p1JlFCFOLr/AKn6mDqeXNyEqCgjVJI1BjW1XgiTMU5zMC5Fr97PAniihqEywZJzpTqjLcDkc9oKzxk6QvFowNdLlAksodhaBJNKpd0h06D9IKnKqJwy5bb2Ye8Sjw+fLLJAIOwd/TiNVpLb2Irs8QXDbiC6UEk9RAdVNKVDOkpLs/3g+lSdQRa/6Qreh12EfCLbMbF4S4hJKVfi/wBI0k6r0DWP7aBqiRLmpAJyl9/wP3hYTp2UavoS0iVTCEgsDqftHNbTqp1h7u7H97xqcDwUJUGuHs2hi3xX4d+MqWkFil9n1aK81f4INMDwSuExLOCHuCfyhn/tQGgtrptC+h8BBHmVOIPQAN6mDpXxpS3cz5ZDAgB33HDxDlG/axldbDFUdgUpfqRGHxKgAnzSn+5w92tc+7iPo1PJKjmmqKRtLB/+32hNVYXImTGlSSsjUhbJB/7EnXtAhl4uhuF9nz6unKKspJP6wdhEhKyyntq276B9u8byb4GkqIISErZgHcEs7F7+ojyo8FzTLLBCFvcb208wikvqE1SF9OmJc7FgwcM32iifKUk5VpUlQvcM+7jmNvgeAplB1MZjXPHOX1i7EpcqYMi3cb5TbsWjI506RXiYRC/KNeIulrZ4mJolyJipa1sR+DOPoYAGKoUWlgrPsPUm0VUW+kLaGCazIcwEErxYOVaeUAv0cn8YVoo50whOUknRKbltyTHdd4arEp8stwDdLpKvUcQeC6bIZlKftRTP8RZ5oSHyj0zH7QzpJcqdLyzEBQewCrj20MCy/DU5syqYEAXuAr0IMFU/hdU6U8t5IJtmYvfUbwbgloaGPjpBxwKlRlBnLlO1ioEeri0Ss8KSAMyai+ugP0EUSP8AT5ZHmqST0S4+phhR+DFIsZxPDIAb6wtw/wAzHp/ArRicqnBAVnWk/M5Ho0cUYqJ8wTPklO93uOg3fmPcT/0+nZsyFJWHchmJ6cQ/kzVAATBkLb/toMnGvbuzoxv7iiRL+GsEbFxC7xHQJJM6WnKX86Rpf+seuveGU+qAIBboY8raxKZeYh/6W/8AazHpeIY04yr5IQ/tTcH0+jjw9VZksSxEDeI6TKsTHZKmD9f1H4QRIwj4aULk51kMFhn13DccQ3qaMTpRQoEBQ31B2I7Qqlxla6NtclRi0JG0SNRR+D5YH9c3qbAG9ho8eRo9SJHiaSTOUpRI26/t4JppWdZz2SkPrzzGK/jzLKVlTBPy30bbrHE3x4hUxLpYmxY68OPeMCxTauJo5LyaXHaPNM/lvrztzAZQqUpJVLeWlwwv+zvBuGVUmeVJJJsCCCQR1DbvC3GZqpU35iQoWfdukLUk0g+1jVOJySHzEdCG9INk1yCPKtPuIRUtIiYj+ZlUT1010MXUYlSfKhsx976QU07R0o0NzUi7ZVX1zD2YQMqu5AgCoTI+MgJIXOAKiQPlADFz3LRZMWN2H0hX2NGKaBlzpcyaUlJB/uZgrtFM+hSlTAAPYPv2O8eVuOSJWqwegv8A4jmlxf8AiZagmW6XDKWMqT2Ud+0VVrdaFcV4MX4zSCsIFgk7cln7x7JwOoSSFSZgcuBlP71jRyqKTLnictZnqQXQgAZAeSf6yD02g6f4hmKVYpS/GvuY0SzOlGJNYvLFUvw3MyD4pTJTqM583/8AOsKa7CpiFH4bzkbKSg+xA0MaFNKZiwVEknUm5v8AvSH9FgMtBKjNLDUBLP6kwkMkkx2kj59Q4mulmD4iVJe7KBuOWjQ0uMS5kxklSlKuwTYdzoNYNx7wpJqF5wtaWGoY+4OvvE8PeHEU4LKUtSjqQBYbRaWSLj+SfbLv9kzZjOOYH5U3AHsbx3TU+QNYAadOnQRo0YYFMVadItThMp9H3uY871X5NHtWjIVOHhQLlZTuhDAq7qNwO0K6mum06P5FIhCRqfmPqxeN5jUtMuTMUEjygH0e8ZfDq1M3+oBVwUmxB19mi2Oba2rRNpPoWYLi01SfjECWonKgpDOBrZ73s7bGHCfE5AZYClf1EWty3ME0mCifMcuEpYd97ccmO6nwwBmyltb9t40c1fROiIrUTLg3O2/WCF0BN0OAfX2jM4VhhQolfmLmwNvfeNZTYowALAaMNuoDRPNnUX7Ro421sydd4BNSorWsoUzMwNgS2/WHNB4GkS5aUFIUBfzXcvr7xoZ5SnzA2Gu8LZuNy0iy34iHr5ZjOEURFP8ADU0sJCdG3P6CPawqyrCSAtixbfr7QBKxMMF3IJLAXLOXPaL5VPMWbMkbFW/VtY1qSX3EWm+gCVipWv4cz5AHUoBgGIAS+jk/hDBVbK0Se1vwizEMB+LJSjMAUknMkclzaPaPAkJGUlZ6lV7ekRlOHgdJnAWn+4CLE1SNMyT6iBarB0pI/mG72IFwGcDS8Wf7HKLEIJ36+t7w8aasD+A/44YaX6x6QNw4MdSqMMwYDgAezRein7weIBTW+HpMwMUAdU2MIsRwZKPJmMxKgygWfuSI0Nbh01IJlLJN2So2PQHUQpwnw18U5p0xaVgklALWbfkHkcQa1diTxqfZb4fwxMpSygFjlABJOUbgPo5vDhWU6sTwf1gymkIQCJYYDU/cm5hH4hx9JASlIVlOvXpxBlKlsGWUcatsJqa4WDxIyP8AErWSfxiRk9XJ4Rj/AKib2kOpvh+RMbOh7f3KH4GCqbwZRt/wI+r+7vEiRLnKuz16QPheHS5U0CWnL8w1P5noID8TKch9lBokSL43ctivo1acLlAMEABvy51jC4ssomFabKTKWQePMkDXoTEiR2H7mCXQv8OKIKFucy1pSovcglyPpGs8a4cgyiprhL2JA22BaJEh5/eg+DC+G6NEyaQtOYByAdHAcON78xarFJi5nmWS2mjDsNokSNE9y2BB0lT/AL7ReEB4kSMzKjGlQPL3H4w3nLJlnqb/AFiRI7F2Sy+AdSmZuIf4RTJNyLxIkdl8CoMIuY5nKZII1eJEjC/uGAMe81MoG4OV/eM7gNBLKySgEhQDkXZokSLXWPRWCNThsoAkAMHMVTlkRIkaI9Ii/uZn5Kjm7wzlBtOkSJGfN9xfGcJWXMKfFNMn+GXMYZxoR+7xIkDHqSKZPtYJ4CGZCirzFPyvdt7D1jYShY9NIkSGyv8AuMzx6Kpqym4LRlTiUz+LSM5bzW94kSK/TrTOmD+Mp6sruXd37aQ18IYhMmSQpanVo7DpwIkSN8UuBmb9xqqNPmMMJiBHsSEXQX2LK2aUs1oRYhVK+PTF7mZlPUHUHpEiQ8EuJwf4lnFMtklgTdoxc0uR6fWJEjDLs8/6j/GRt6fwpSrAKpIJYbq46GJEiRa2bT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data:image/jpeg;base64,/9j/4AAQSkZJRgABAQAAAQABAAD/2wCEAAkGBhQSERQUExQWFBUWGBoXGBgYGBofGRocHBgYGhkYGBccHiYeGBwkGhgXHy8gIycpLCwsFx4xNTAqNSYrLCkBCQoKDgwOGg8PGiolHyQsKSksLCwsLCoqLCksLCwsLCwsLCwsLCkpLCwsLCwsLCksLCwsLCwsLCwsLCksLCwsLP/AABEIAKMBNQMBIgACEQEDEQH/xAAbAAACAwEBAQAAAAAAAAAAAAAEBQADBgIBB//EAD0QAAECBAUCBAQEBQQCAgMAAAECEQADBCEFEjFBUWFxBiKBkRMyodGxweHwFCNCUvEHFTNiJHIWsheCkv/EABkBAAMBAQEAAAAAAAAAAAAAAAECAwQABf/EAC4RAAICAgIBAwMDAgcAAAAAAAABAhEDIRIxQRMiUQQyYZHB8BQjM1JxgbHh8f/aAAwDAQACEQMRAD8A+SgmLU1CgX9IrSt4sERKoMkVA7GCPgA3BhcgHoYMkrdgIm1Q6IqUQ5bSCcMqQhRcAhQ3jsyFBBSk+UkKI5IdvxMChDGFdSVAao0VOSGKlDJZg3P4ReaZnKiG1Dajm0DYbWZksdeO28FoCSCzdftHnytMIPUUsmYllAd9xw3MZyvwBSVMjzhnsLtGqlpDhIFudz24Eerpkhsqi27c8Q8Mrgc42YmnnKlqu4I+kaCh8RlxnAPXfuSNY7xOg+KCyfMBY/fmM7UUa5RZSSD9I1JwzLfYu4m2QSWaYCHbLld+9/rB6Zk0JZ0qUDfY9m0DCMTTYquWULSWLMfS32jWYTj3xAXuf7QkWPL7xjzYZR62h4yTGCaZSwASU3e2vo8EJoEAh3V3Vp689o7lVRUlyoaXLa9vvHgQQMyTdnA27ttGK2VOaimJICDnSO5A5BIgAqSDlKwkCwFyp9yzeghhT1n9xYq0PPRtu0U4gooHkZKj5QVHbci1v8xSN9AYGqQXSWa78W6lr945xSgTMypKma5I6/pHUtWVPnnO+pYN0heMomKS4DkABrEgbuPWKxVuwCjFVebLfKLJd2baKpMkEfMxfi3eHPxB5kzGUdiRYdvvFFOpySAn4SbHqWv+GsauVIn5CqNCcqQlKFAWMxYYDkNv3ijE6r4dkpSUnpZ/7kjYR5idYyU5QAOOmziOKWQCUlZfcJ3J46CES8sINLpnuVgPo78a/lF9NhoPmmKaWS2YM5PDatDSbhwWDMJyJd8oBsSBZz+UB1c5kFkgpcpD6p7QeTfR1Hk2iVMTllpTlSSAAQ4c2JH1eA/4FaVFKbkWOVvxGsVyaaYlOYWCtL8btrBJlqQ5TNCSfmBJdz2EdddAR6jCsqnmWs7WLltCXt21i1dBKWyZOYqOqrkD/wDWKZyFlnnZtrF9OU9rvHcvEEJDS3Q2qnuTt5Rf16wtye7G6GuD0EiW5zBSx8wUSFDb5WgCrSEzMySCymIVte9txFFNPWpSglLqOqlAW7FW/WD1YWCsJCxmLnYgBnJUqzPAentneC+oxGUoJSSQhItlSPMRwToOjwpp8UV/xyv5KTrdzfV9ye0WrwwMc05ISk+Vi4PUCxaLMUwcZRkUlSkMSdHH4O+2sNHj0c7Kq5SMozglQcW8qRfUteFq52XMCkX06doulkoTn8qtlJXzf32LwJMmAuASb6NZ4rFaFZJlcpwxI2IGntHczF5hSQVuOuvvFBptXcEB2P1itEvy30/f5wySFO0UK1gKCSQd4kcy5cxY8mZhw7CJDW/k7/YTShBQS4YwMgQVKMXkdE5lBjfaCfgqSphYxUUOYLoixIOu3WEcgpDGTNOhfvtFNbTbjQxfKUSOm7G8FIAIbQRHlTHqwHDKgoWODY/eH+VNnHqN4QVFCUF9oZYfUBScqn01dhrEc0b9yF60ElYdwFM73AAfvuIsIWVMwSjVx/UeOscKIzOV+VtGOhs5Hq0d0hRmVmBvcEv9OPSM76GRfLlh3OuofT2j00aFnzgF25ZoqXNUnzaI0tqnRvSL5dQT5QrzHZg7ekI77CJ6/wAPS5waSoAhRcbOdg2mkIqiknUq72Oxex7GN/R5WypZOX5gwA9fSPVrlqBExIWi4dtun6RaH1Eo6atHOCZncL8WJUWnoCja/wCkPUVyPmlqcbAOe9uO8ZjF/C4KgaY5nvlfbp+sKqKtXJWynDPaKPDDIuUP0Ftx0zfzZJU6kpISbkhwTfnUQvqaEpXnJKh/aXJBO/WAqPGQXJJJb+4s8Fyp4UkFaru7J09R94hwlAfsJVPsEiWLvqRZhqRzC7FqRUwum7B9dz+EMqelTNCilBUlOq8qieSS20eo+ChHmnBKS7WJN91AC3rDRTT0gNiSnw5ZGWYA2pUGJ9IJ/gpSEApGYjQAk7PeD0yk/Dy/EdJLocMVN0LEiAwt2SAHYgkbdBz7RV35FARMSlYWr59WAGVNo6RV/EUCRdJLJu6nPP5xxPpyWTl8zH0vvAwp8ozBd/Vm76bw1Jg2GV9akpGVwsa3LC97fnrFc7EzMl5Va2vtbiKf4BTs4c7d7i5glUhCUAp86nva3pA0jiylqTLSSRmSqwSQNCdSdjxHU6fKKvOxcOSNhwLWjiThhUxKgkKH9XXYJF7axzOwVKm+HNCjuFBv2OIW42Ns7nqSEkJWlIPyqDGw2JFz2gYgBSTLzLLB5iBccpCYImYJlAdRYfNbT9Ge8eppT/xpmBAJBDguRs/p3jlR2zgVGbzl1CwZZUQSLXD6xVWTZaib5Mv4bBh7RVUISM3mJUAwLWI56fpFMhCVILnKez6fV9IdJLYrY1lSJRGcAOA+R9wz335AhJJnqUrXKH/qJ+sWiqCSwulN2bUtvftHCajNmCQwVck8k69LQ8VQGxiinVNcrKcws7eU8ENr3iS8LUsMCkK2uL3uwHvC5SVgOFeVPlJB0/fMEioCkA58qyDoBf11ECSl4CqPauly/wAtQeYlrXuC2uxigyc5KCMoBN768DgCPVTwhglSi3zBwxPRXtHoxYqSU5Qe7u2/fb2jlyA6PBLUAGLBtlADvfWJAFRVKUdVW247RIpTFsCo6TPm6Bx7gfnHLMSOLQzwWjORS9AWA7AuT9BCxRck9Yop8pNfByLkGCEjMOsCIMESlQJIohhR1TW0MH0csqJUSb+0DjD80oTA5L3HQWf0i2mqQlIGa5P+Ii2n0FDEyMyWhcmUUKs/2gqRXF/0i+oY32hU60x2rRDPBKcttiW+sFJkOkZVDXVX2iukoJq2CEu1gcpIbodIeUHhmd5LIe5dX1AAjPJUIrF0uUACSMxd2bykW2i/4SQrNlyksbfeHKPDh8pMwhyxysBbl3i2T4VloKgCSdQCrXlms8JS8sajNT1oBIK06uxuS8CISt2dRALslgm/TX0MbVHh2ShT/CSPJndhmfdzFyqYAJzKHmYqypuBtfiGXH5OpmOXMm28gBLO4Jb21gedgPxUssE8EJYjseO8bkhzlluhklS1LGo2MA1CfIqZnzu8sAJbgueLaQ8OK6A42fPf/hc8TEoSQMwJGY5To7MdSduY0NFh0qmXJUyagEfzJc0mWpKt7GzDrD1VFMB+EomaQ3kUHSAwLhWqTtHNXg4+JmaYhkA+VZUUnqTt0hpzlPSfj9f3GjFIRIxMfEmZTOp0EuFInApQ+oysxHSB04iqWpKFVVQgTAyZkyWkyyOQ5t3hrW+HygTElScxGuQgkFtxY22IgOowiclKUBKTluxIKVA6FKFC1uDtCcPz/PnYdAkytPxUy6nIpWXLKnhjufMq7bQLWSVIJ1Zj5rX/AOwbaGEvDj8NcqaFTHfIFJLIUNgXcdtIrNEoU6QUl0HKXGxG0PCl/wAf9oRg38JKyjzEKPGrs7+8AywkfO6r2Af36xbOkkkNql26wOJZfS3A56xStCM9SE3fMeWsH49IMQykMgW1OUXtq557QCmS7E2OwO/rBKRlvlN3Ci/GoAGsBnHqqdTPLJFgbm7cvp6PASlFBzZ/O5Ntm3eCF0+YAosNwTd+QOsSkkIulXq5bTf8vWO6OKZc1a3BV1Jv9W1EW/BYea4GiibHm/5QUqalCCkgFJultT9O8CT6mWofKLj5SSzizhrwLvwcczSlS2AN2yvxrFahKBXnzONEs3Fniw1CSACALMCkdBuewjyVgpmE5Mx4f6vxDL8nAwUhyAHHJd+lto6WZeQsFJU/Lgi1m2vDyh8PZASSFKGoI8rdOSIGxCS6SkBw/At1aHVWHjqxVTbzCoWYFO56AMx5ilU43y72bgcX7mGk6gOUEFISRfbrpvHsjCyUklg25Zh3gckLQGUrUEhgQNE6B217xXUEJDIDcnj15eD506XLSQkZlEfMXsf+vF4ClJCiVKZho+5jkcDjD1M5Sb9WiQUpaVfORa1j+2/SJBv5BoYY2tMmRkTYs36Rj4PxrETNmHgQAkwPpsbhDfb2CKOhFqIrAjZ+Hv8ATafPliaoZEkApBLKINwf+oO299otOcYK5OkOk30c4FisspEoWXpfQ8xXP8JzlTWlp8huCSwHI7CNRhuHy6dWT4KZak/MR5lKZtVHTWHYqAhlZ0pCti592FhGPnFTuG7KcGl7jL4Z4OKQSsuwuE/c3jQUWFS0BKkhIt5s977NBE+YXHygmxKePzDQNMqEpICiFga2s0ReaUu9FVBDOVXDTKQRY5bj7xf/ABAJG9sqbWL635gWmWVqUUkJAGjdI4WVFOQWKSS3W1weDAjFSYslQyRlDAghj5knrFapGZ0hI8x8pfSApNRNCsyxnvcdrflEn1pUVEDKxdvtF1j3/OyfIZS5AS/l86XSd0kHeKpskoSpLD+YBcbQJIxYgG+uvMcrrDYMbsR1HSLf09Pf8/8AAOYdUUayfOSpgkFt0i94rnUihmShICJhDJOxF36bx5TYiQlevB5gJOIFSrkgBr8cmOjh07rX86DyGRpFzFTWSAVpAUx0bju0eyaMISAFKGa0wW+Xo8AJxBjZ9WfkRfUYn5CGubvxaOeCq+NHctWFSpaQwyZyxSpzqNiOLRV/t4yoCnUkO6dw+wMKJGJlOqmP4x0a9Qa5Y3h/6eKe2DkNJeHjMUJWMivM5F3GgPWO1SSElwrMo+Y7KT94WoxPQ30+scy/ESlEi+nbuIk/p/N/qNehnMkIVolCgCAkLT5mPXf1hdU+HpCysLlypZT8zFQN9wxvFNFijK82nMG1FdKyF7q2MLLC4Okw2hNO8E08xRyTSlgGzFn6hx+cAr8BTL5JoIbMApJFtHsTbqBGhRiaTdbKZLJ6QxpaxCglQXlypLPtyPWFlCcVYEosyeHeDlIymYoDZPw0kuw3UWA7M8KcYpkImEJGYsS5s3L8xuJVcjyW8oJJIN1Pp7R2gkoICATmBzlnCeGgVJdo7in0fNl0y5iQo6C9tuw4juiwiZOUAlAyixIFugd240MfSv4GWnKoIQopJPmAbLx6RaZDXQEO/wDToQenIhecktIdY03swUjwskD+aLpDsCWJ46d4ZU1IQMvyhgMqQwPfrGgrEuMp9xt0hQuaz2uIT1ZNbKPEog2IrYekZCsrz3v6HpGmxFbpPaMdPJIPe31jXj+3ZnmcmbdRcANoL77cW3iqdUKsE3A07deY9+PYC7xYxbUEsIJME+Io6jS0H0dEqepIAYD5jsIqTJUtaUg6940xqZdOggGw33JiOXLxpR7FboIlYHTSwApIUTqVflEjI1+NTVKcG3H7/dokSX082rcmLTEYlx6JcFfDjn4cejZU8pKIzFJQnVRYfvtePqFJ48KQPinKWAAbyuksSOH/ACj5vQ1BlrCxs/sQQfoY2mFYTLqQHVqP32jN9THHOHvK4m09D2fiSFKzTUtnSP5qWKD0caN1hXjmGy5qpeaaqXkDpKLpV5sxfLcEknt+HSPCVRKJ+CQpD/8AGbg+m0XS8LSoXlqkTR/SflP/AKmM+Ljj2n/P2HncuwyimJmrzFTIQEpDguptSRsD9ok6mIV5hlSS44aEpqFSyX8qk6g/KfsYPlYmZyed/pFGn2gLQYmsypdJ0e3I4jw1al30I3+8AyuOrwYikWQyU94dY92CTB0YqsKYsLntFyMacF3ezHiKKigY3OuvdoD+AoG20bIyi1RncX4HX+7JfTZvWLFVy/KSR00tCQyFDm8XSCXOrw/tdO/3BTHa6sFPXcsIDVUC413Fvxj0SVcv6QKFkOOsBceohYVTTXPmtvYRdV1mvJsbW7QHLJUXjusk2zPwP1aA+F+45N0VkAq8tx21/wAGOpqyCBwWsH9OgMCfxJsNGgijnuq946U1FWwpOxhOUBLAa7m8KpqxZg3P6QfVrzpbTqITqURYiJY5Q8DSTLacEuA7axKh9fwiylluXj2ro3uNYm88VKh1GTQOJjvZg17wSJvkYE6bmApdIoqc6bwYunDNf3jnnj0FRlTOU1wfy+Vgx6mC8PrSXLtaFa6QJLkiO5eKS0AgF/S8JLIqpBjFrsbzql7BTeVjfXmLZM5nyE6bmMyvFZRJYm/SGOHTEr+VY7PE3NJUh0rd2Mk1BKXu+4MK1TlE6RfOmZTl1feKQhoEhhPjNcUg2IhAl1Akev76xoMclgiFEulSz5mOr/lb1jRdQVGWW2CSSS4yvyTqPtHSqRQNyGOnp+kG0NKqcoIlJKub26udhD0eE5chBmVC8+W+UWS+w5PEZp5Yw0xHJIRUChKlmYu6lWRy3Tv+ULaieVrdVgLgQTUqzrKyW/AcADgQFOF7ft4eENuT7OryerQ+0SLFEnTaPYqErMuKVS4IC7RwLmCmVopyR7LrlyjmQopb29YtXFUxO0Mmn2B66HeE/wCq06W2cO24+xjTo/1XkThlmj3DR84TLT/aPaLkyUH+ge0CX0+LtKv9CaySRvkYnTzT5ZiVdyHjmZheQ55Km5TsftGCVQoBCkgpI4jQ4JVLIUylHKAAH66xCWN49xf6lo5OWmjS004kJdIBLO33hrW0MyXLCpCFziXsi7dW1jMycRmDUhQ6iG9Hjp2BHYmEWVx8DuNg0wrCR8RKkqdznBSfrBdJIChqCe4g7/5PNTpNtwu/4vHhx9SvnkSJvX4aX90kGISuT+5o0QyRj3FM9EobjSOShCbxXMxmSxzU8yWeZcxTeygRANVjshScoKn2zZX+hgLnDSlZ03jnuqGZqBFS5STCMYqn+5PuIhxlDfOOt4KyTj0S4Jj2UlKRzAs+aCYUrx2WNVh+8V/7sggqzOBuPwjlLI9hUEM1pBjoTG0juXh8wSwsoWlChmCiHDej3j2n+AuxnegYPCzlJalZeGFNWqKRNJj0JcuWirFaZKB/LP1MYevxOfLmfN2LW9tHi+PC5bM+WSh2jfKqUC2aKZuJMnNkUw339tfpGRwWuUVkrJP7fa0aaXVi19Yo8XEj6wNM8WoNkkP1tA4xYzD84bpGkRVhI+VBsCykgvAVVitG/wD5FGgA/wBcsgH2tDKEZaTopHKltxKESAUu7wnqDlVq35+sPDgMqYCqgqkK5lTlModAr7+8J8SwmYCEz5apdxwfVKgWIfrDLG8a2Gc4T3EoloSpTix3tb6flBkvDVIYpZTgKGU7Pf7Qu+DMknMnzpBYX/EaG3EGyRkJUlk2ci7sdgO8SyLymRtBQqFZgHCSdAu6T0zag94Plzr5FDKvXKdxyg/1CFE9JmizAaqLMeGPI7QUhQyFDJUlIt8xIa7jdJPppHJ/IeRMTS/73hXJpFTZiUhLXZ9m6wzkBS93D2zfN77jveLpX/jgqUR8RQ8qTsOSO8GeStR7JTkq12aCmkSqST/aNSd1GMfjmOGoVfyy06J77nrHlfVzFrJK3IHynTqE/vaFUxwXKS92Da8MYjiwcXyl2TjCtsGmy/8APF+I6lSTq24vBUvB5kwfLlfktru0HqwTIm5zMLAa2jS5LorTEYLE3L7xINmyUixBBHP+IkN2KBpUGilUwPA4w6cP8iPF0kzXKo30a8VUF8j8n8BALxXMVrES4F0qHpHcmRnVldrcR3T2c2VSJoOhggzCNnjtGCqSbKce0UT5q0OFJIezjQw6lGXTJNNHJqz2ht4emFRWAb+W3OsZ5U07JMM8DmTETAr4aspBBaFyxuLDjfuNkumSpAI16bNaPUqQSASLQiRWklgQBwWf19Yum4hKQWPmVw7N3MYeBqsdLnJAcBz1/CKBiU3cISB6wIUKN1rSlJ+VCT+KtfaFVbT5iyppKdgNfUmCooLYZV+KgDlSXU3X34i1OOpyuVlz/SSXjOqpEgkJSQOup7mOygANrvGn0oVonyY0VjY9eoB/KAp2MrJt+Av2ELV66jtFsquuRD+ml4F5X2ez6yar+tTRWy2dZtte5P73jr4jl4NpqPNdZ65fvDWooRsu8P45U06s0iaqUngF0npkLgjq0aj/APJKy/xqamn9SjKfcW+kZhevHF+sCzmzMTAU2I2apfjSRMHlw2S//upvYAQvxWrNSUgy5aEpNkoS2obXU+sL6Km1baGklk6sw+xgObegFEvD0o0sdY9lTRnHPQ2+2sVTP5imSfKNxuehjysxmVJ8pDngbQlN9BGeK1qkyiRdYAA9TaMbPqF5sq8wvpuT6wykY4udMSJUsqAN+5sH2AjRVOCfHR/NykjRSNU/W8dyWN0x421oxK5gCmCS5Zy59biNr4amzJklljPKSSyjqGu3PpAa/C0kA/zJhYPsGa5JPPeBKTGVS0mUnyozEh/mIOjmFnJZI1EdaZpayrloZiGZwBwOLNA9JODFZQVbqVbyu3lAN7AiM3PrXzeUvt11e3eCcLrcqkoWT8IlJU//AFLgdniXpa0M3Rp63Chwx6fbeL8P8LOrPMOUf2pcP34HSGtGpKmUL7p+8GKnXbffpHnOc74JkMmRSdRMzjkpMuYnIwAABSNoQ1SUqmLckrdwDq3A/KNPi9MF3/frAVdThSJZSwmIUPMBfKxcHl7RfEuMqfZLGuM2hTS0Uz4osyQ+o9m5tDWXRgbQHUUE4B0rV2JAA9e0XSaOoFxMF9iMw7RebT7ZqivgL+F6wvxCuYeUPt1eD5KJikMrKC5ch7+hgQYVMC1LABDAAC3d4WLigtMTSMDzh5iyDwC3vyYkOjRzX+X6xIp6n5F4mJViChoS3WLJOMrDgMRs4hj43QhM+XKQnImXKDhI3Uoqv1YiKKOmRk+R933i8ZqWNTrsCZQjFFmztFiax/mbsCI7UUKN0OTYAfhbeA1ycl1yVt3NoKaehg+XiA3N9osXPzaXG9t4TTp8tXyhSO9x947NMxAzXGxBBg8UgWXTlKCtBf8AdovRUq5D9IXy86ioBzl1v+Dx5PfhQ0GnHWOa+TroKXiDkixV2t2is19/lSDuwvAcq6tu8dTEAm8dxSZ3IYoxBSrBWnSL5UsKtmfrCyWhuLQbLGjn26QGkug2WTUkG9xzAC1gnVgedPeDll+e53hemYHykN1h49BZ5Npiz7RVLl3YAvBCtGDtsItpJoCnLubBv3xDW6Eei2noSm5BcdvRoImylHQN6j6wWlJQHItz+sUTC5td4n2KUKQq7gnteFM/EEi0aWTKa/EZfxIQqcTuAAe4A+8Uxq3sR6LZOPlDs0ejxNm/5BmHAsIUfwh3BH75glMhI6nmK8Ii7ZdMxOYpyl0puzG8FYNgqqlWZZOQfMrc9B99oOwLCAsFS/l0A55c7DaHU+rQkZEJCUi2URmyZq9sS8cflh1BKkSkZUhvw9eT1MHYdiCGylnve9+x/KM0Zj9IhUQXvaMLx3tsrdGgxemKpawlk5gf8x88rVqlqCV6psf0jd4bV5hkVctb7e0IvE2BLnTE/DF2Ymws9ifrGnDKtSJz0rFeGJmVCsksaak7DkxtqHwYgMpaytg52Hr0gTCKBNMhn6qVz1hZjmKieoBS1IlJ0ABdROp4I2hJyeV1B0jEpyyy10bY1QCGQWAtCybjSwUoCDMWXYAiwGrkxk5HwjZImzW2KlZfpaGMioUkgIkolvvmH+YRYVA2RioqkHVHiKehSQumWlOYOouQ2+loYfFAVyDHNFNYBJUpZJ0Tv07RdiVJlAVYbMC7d4jk7TSJZYUuSfQUmUlSTqByY8l1iD8jMNIzWPYxNEgJR8rsW2f8oFw7E2WDtaHcG4qRfFNSRq6meUsRorfd+DA4rN3tBCUhaSlwyhtt194zk2eUkpIIKbHvBhFSGlofoqiq6dOYkZuXXMNz2do8gvGDkbGo8HU65i5swqUpevmtozADpCGf4YUpX/j5paRtN37NGqwcrKHmouQMr/2tqU6iDqyySUZXGgI1PDxNScdINL4MEcImyUqX8ILUm7pI0He8UCVMmoCyEpSb6FRhtKqKudNCloEtCbMofXKD+MNqZKNizHLZ9eBzBeRLthUWfOaxUmUS0oqUf7gQO94DosMNQtSknIBqdb7Acx9dqKVKgwY9w/0gNHhdIUSp738oCR7C8Vj9Sor8iuDbPnip4p1JlFCFOLr/AKn6mDqeXNyEqCgjVJI1BjW1XgiTMU5zMC5Fr97PAniihqEywZJzpTqjLcDkc9oKzxk6QvFowNdLlAksodhaBJNKpd0h06D9IKnKqJwy5bb2Ye8Sjw+fLLJAIOwd/TiNVpLb2Irs8QXDbiC6UEk9RAdVNKVDOkpLs/3g+lSdQRa/6Qreh12EfCLbMbF4S4hJKVfi/wBI0k6r0DWP7aBqiRLmpAJyl9/wP3hYTp2UavoS0iVTCEgsDqftHNbTqp1h7u7H97xqcDwUJUGuHs2hi3xX4d+MqWkFil9n1aK81f4INMDwSuExLOCHuCfyhn/tQGgtrptC+h8BBHmVOIPQAN6mDpXxpS3cz5ZDAgB33HDxDlG/axldbDFUdgUpfqRGHxKgAnzSn+5w92tc+7iPo1PJKjmmqKRtLB/+32hNVYXImTGlSSsjUhbJB/7EnXtAhl4uhuF9nz6unKKspJP6wdhEhKyyntq276B9u8byb4GkqIISErZgHcEs7F7+ojyo8FzTLLBCFvcb208wikvqE1SF9OmJc7FgwcM32iifKUk5VpUlQvcM+7jmNvgeAplB1MZjXPHOX1i7EpcqYMi3cb5TbsWjI506RXiYRC/KNeIulrZ4mJolyJipa1sR+DOPoYAGKoUWlgrPsPUm0VUW+kLaGCazIcwEErxYOVaeUAv0cn8YVoo50whOUknRKbltyTHdd4arEp8stwDdLpKvUcQeC6bIZlKftRTP8RZ5oSHyj0zH7QzpJcqdLyzEBQewCrj20MCy/DU5syqYEAXuAr0IMFU/hdU6U8t5IJtmYvfUbwbgloaGPjpBxwKlRlBnLlO1ioEeri0Ss8KSAMyai+ugP0EUSP8AT5ZHmqST0S4+phhR+DFIsZxPDIAb6wtw/wAzHp/ArRicqnBAVnWk/M5Ho0cUYqJ8wTPklO93uOg3fmPcT/0+nZsyFJWHchmJ6cQ/kzVAATBkLb/toMnGvbuzoxv7iiRL+GsEbFxC7xHQJJM6WnKX86Rpf+seuveGU+qAIBboY8raxKZeYh/6W/8AazHpeIY04yr5IQ/tTcH0+jjw9VZksSxEDeI6TKsTHZKmD9f1H4QRIwj4aULk51kMFhn13DccQ3qaMTpRQoEBQ31B2I7Qqlxla6NtclRi0JG0SNRR+D5YH9c3qbAG9ho8eRo9SJHiaSTOUpRI26/t4JppWdZz2SkPrzzGK/jzLKVlTBPy30bbrHE3x4hUxLpYmxY68OPeMCxTauJo5LyaXHaPNM/lvrztzAZQqUpJVLeWlwwv+zvBuGVUmeVJJJsCCCQR1DbvC3GZqpU35iQoWfdukLUk0g+1jVOJySHzEdCG9INk1yCPKtPuIRUtIiYj+ZlUT1010MXUYlSfKhsx976QU07R0o0NzUi7ZVX1zD2YQMqu5AgCoTI+MgJIXOAKiQPlADFz3LRZMWN2H0hX2NGKaBlzpcyaUlJB/uZgrtFM+hSlTAAPYPv2O8eVuOSJWqwegv8A4jmlxf8AiZagmW6XDKWMqT2Ud+0VVrdaFcV4MX4zSCsIFgk7cln7x7JwOoSSFSZgcuBlP71jRyqKTLnictZnqQXQgAZAeSf6yD02g6f4hmKVYpS/GvuY0SzOlGJNYvLFUvw3MyD4pTJTqM583/8AOsKa7CpiFH4bzkbKSg+xA0MaFNKZiwVEknUm5v8AvSH9FgMtBKjNLDUBLP6kwkMkkx2kj59Q4mulmD4iVJe7KBuOWjQ0uMS5kxklSlKuwTYdzoNYNx7wpJqF5wtaWGoY+4OvvE8PeHEU4LKUtSjqQBYbRaWSLj+SfbLv9kzZjOOYH5U3AHsbx3TU+QNYAadOnQRo0YYFMVadItThMp9H3uY871X5NHtWjIVOHhQLlZTuhDAq7qNwO0K6mum06P5FIhCRqfmPqxeN5jUtMuTMUEjygH0e8ZfDq1M3+oBVwUmxB19mi2Oba2rRNpPoWYLi01SfjECWonKgpDOBrZ73s7bGHCfE5AZYClf1EWty3ME0mCifMcuEpYd97ccmO6nwwBmyltb9t40c1fROiIrUTLg3O2/WCF0BN0OAfX2jM4VhhQolfmLmwNvfeNZTYowALAaMNuoDRPNnUX7Ro421sydd4BNSorWsoUzMwNgS2/WHNB4GkS5aUFIUBfzXcvr7xoZ5SnzA2Gu8LZuNy0iy34iHr5ZjOEURFP8ADU0sJCdG3P6CPawqyrCSAtixbfr7QBKxMMF3IJLAXLOXPaL5VPMWbMkbFW/VtY1qSX3EWm+gCVipWv4cz5AHUoBgGIAS+jk/hDBVbK0Se1vwizEMB+LJSjMAUknMkclzaPaPAkJGUlZ6lV7ekRlOHgdJnAWn+4CLE1SNMyT6iBarB0pI/mG72IFwGcDS8Wf7HKLEIJ36+t7w8aasD+A/44YaX6x6QNw4MdSqMMwYDgAezRein7weIBTW+HpMwMUAdU2MIsRwZKPJmMxKgygWfuSI0Nbh01IJlLJN2So2PQHUQpwnw18U5p0xaVgklALWbfkHkcQa1diTxqfZb4fwxMpSygFjlABJOUbgPo5vDhWU6sTwf1gymkIQCJYYDU/cm5hH4hx9JASlIVlOvXpxBlKlsGWUcatsJqa4WDxIyP8AErWSfxiRk9XJ4Rj/AKib2kOpvh+RMbOh7f3KH4GCqbwZRt/wI+r+7vEiRLnKuz16QPheHS5U0CWnL8w1P5noID8TKch9lBokSL43ctivo1acLlAMEABvy51jC4ssomFabKTKWQePMkDXoTEiR2H7mCXQv8OKIKFucy1pSovcglyPpGs8a4cgyiprhL2JA22BaJEh5/eg+DC+G6NEyaQtOYByAdHAcON78xarFJi5nmWS2mjDsNokSNE9y2BB0lT/AL7ReEB4kSMzKjGlQPL3H4w3nLJlnqb/AFiRI7F2Sy+AdSmZuIf4RTJNyLxIkdl8CoMIuY5nKZII1eJEjC/uGAMe81MoG4OV/eM7gNBLKySgEhQDkXZokSLXWPRWCNThsoAkAMHMVTlkRIkaI9Ii/uZn5Kjm7wzlBtOkSJGfN9xfGcJWXMKfFNMn+GXMYZxoR+7xIkDHqSKZPtYJ4CGZCirzFPyvdt7D1jYShY9NIkSGyv8AuMzx6Kpqym4LRlTiUz+LSM5bzW94kSK/TrTOmD+Mp6sruXd37aQ18IYhMmSQpanVo7DpwIkSN8UuBmb9xqqNPmMMJiBHsSEXQX2LK2aUs1oRYhVK+PTF7mZlPUHUHpEiQ8EuJwf4lnFMtklgTdoxc0uR6fWJEjDLs8/6j/GRt6fwpSrAKpIJYbq46GJEiRa2bT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Picture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114800"/>
            <a:ext cx="3323857" cy="175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 smtClean="0"/>
              <a:t>Osmoregulatory</a:t>
            </a:r>
            <a:r>
              <a:rPr lang="en-US" sz="5000" dirty="0" smtClean="0"/>
              <a:t> Aid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Stress Relief</a:t>
            </a:r>
          </a:p>
          <a:p>
            <a:pPr lvl="1"/>
            <a:r>
              <a:rPr lang="en-US" sz="2800" dirty="0" smtClean="0"/>
              <a:t>Aquarium environment</a:t>
            </a:r>
          </a:p>
          <a:p>
            <a:pPr lvl="2"/>
            <a:r>
              <a:rPr lang="en-US" sz="2600" dirty="0" smtClean="0"/>
              <a:t>Water quality issues</a:t>
            </a:r>
          </a:p>
          <a:p>
            <a:pPr lvl="2"/>
            <a:r>
              <a:rPr lang="en-US" sz="2600" dirty="0" smtClean="0"/>
              <a:t>Density issues</a:t>
            </a:r>
          </a:p>
          <a:p>
            <a:pPr lvl="2"/>
            <a:endParaRPr lang="en-US" sz="800" dirty="0" smtClean="0"/>
          </a:p>
          <a:p>
            <a:pPr lvl="1"/>
            <a:r>
              <a:rPr lang="en-US" sz="2800" dirty="0" smtClean="0"/>
              <a:t>Replacement fish</a:t>
            </a:r>
          </a:p>
          <a:p>
            <a:pPr lvl="2"/>
            <a:r>
              <a:rPr lang="en-US" sz="2600" dirty="0" smtClean="0"/>
              <a:t>Transportation</a:t>
            </a:r>
          </a:p>
          <a:p>
            <a:pPr lvl="2"/>
            <a:r>
              <a:rPr lang="en-US" sz="2600" dirty="0" smtClean="0"/>
              <a:t>New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0.gstatic.com/images?q=tbn:ANd9GcQYRKkpyVtdjuIZtRfNdYWMIrOHsGps9iyOW_T_EMdhnV2l_L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755165" cy="3205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err="1" smtClean="0"/>
              <a:t>Osmoregulatory</a:t>
            </a:r>
            <a:r>
              <a:rPr lang="en-US" sz="5000" dirty="0" smtClean="0"/>
              <a:t> Aid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Osmolality</a:t>
            </a:r>
            <a:r>
              <a:rPr lang="en-US" sz="3600" dirty="0" smtClean="0"/>
              <a:t> of fish increases as salinity increases</a:t>
            </a:r>
          </a:p>
          <a:p>
            <a:pPr lvl="1"/>
            <a:r>
              <a:rPr lang="en-US" sz="2800" i="1" u="sng" dirty="0" err="1" smtClean="0"/>
              <a:t>Osmolality</a:t>
            </a:r>
            <a:r>
              <a:rPr lang="en-US" sz="2800" dirty="0" smtClean="0"/>
              <a:t>-an indication of total dissolved particles per unit volume</a:t>
            </a:r>
          </a:p>
          <a:p>
            <a:pPr lvl="1"/>
            <a:endParaRPr lang="en-US" sz="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err="1" smtClean="0"/>
              <a:t>Osmoregulatory</a:t>
            </a:r>
            <a:r>
              <a:rPr lang="en-US" sz="5000" dirty="0" smtClean="0"/>
              <a:t> Aid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en-US" sz="3600" dirty="0" smtClean="0"/>
              <a:t>Plasma </a:t>
            </a:r>
            <a:r>
              <a:rPr lang="en-US" sz="3600" dirty="0" err="1" smtClean="0"/>
              <a:t>osmolality</a:t>
            </a:r>
            <a:r>
              <a:rPr lang="en-US" sz="3600" dirty="0" smtClean="0"/>
              <a:t> ~320 </a:t>
            </a:r>
            <a:r>
              <a:rPr lang="en-US" sz="3600" dirty="0" err="1" smtClean="0"/>
              <a:t>mOsm</a:t>
            </a:r>
            <a:r>
              <a:rPr lang="en-US" sz="3600" dirty="0" smtClean="0"/>
              <a:t>/kg</a:t>
            </a:r>
          </a:p>
          <a:p>
            <a:endParaRPr lang="en-US" sz="800" dirty="0" smtClean="0"/>
          </a:p>
          <a:p>
            <a:r>
              <a:rPr lang="en-US" sz="3600" dirty="0" smtClean="0"/>
              <a:t>Salinity=Plasma </a:t>
            </a:r>
            <a:r>
              <a:rPr lang="en-US" sz="3600" dirty="0" err="1" smtClean="0"/>
              <a:t>osmolality</a:t>
            </a:r>
            <a:r>
              <a:rPr lang="en-US" sz="3600" dirty="0" smtClean="0"/>
              <a:t> </a:t>
            </a:r>
          </a:p>
          <a:p>
            <a:pPr lvl="1"/>
            <a:r>
              <a:rPr lang="en-US" sz="2800" dirty="0" smtClean="0"/>
              <a:t>Osmotic and ionic gradients are reduced to where severe ion and water imbalances do not occur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Reduction in energy spent on </a:t>
            </a:r>
            <a:r>
              <a:rPr lang="en-US" sz="2800" dirty="0" err="1" smtClean="0"/>
              <a:t>osmo</a:t>
            </a:r>
            <a:r>
              <a:rPr lang="en-US" sz="2800" dirty="0" smtClean="0"/>
              <a:t>- and </a:t>
            </a:r>
            <a:r>
              <a:rPr lang="en-US" sz="2800" dirty="0" err="1" smtClean="0"/>
              <a:t>ionoregulation</a:t>
            </a:r>
            <a:r>
              <a:rPr lang="en-US" sz="2800" dirty="0" smtClean="0"/>
              <a:t> results in healthier fish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 smtClean="0"/>
              <a:t>Parasiticide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External Pathogens</a:t>
            </a:r>
          </a:p>
          <a:p>
            <a:pPr lvl="1"/>
            <a:r>
              <a:rPr lang="en-US" sz="2800" dirty="0" smtClean="0"/>
              <a:t>Improper tank maintenance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Fish from external sources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Replacement fish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uknishikigoi.com/s/wp-content/gallery/parasites/trichodina.jpg"/>
          <p:cNvPicPr>
            <a:picLocks noChangeAspect="1" noChangeArrowheads="1"/>
          </p:cNvPicPr>
          <p:nvPr/>
        </p:nvPicPr>
        <p:blipFill>
          <a:blip r:embed="rId2" cstate="print"/>
          <a:srcRect l="12659" t="11409" r="26582" b="8727"/>
          <a:stretch>
            <a:fillRect/>
          </a:stretch>
        </p:blipFill>
        <p:spPr bwMode="auto">
          <a:xfrm>
            <a:off x="533400" y="9144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Y:\Documents\Pathology\ICH\ich catfish skin wet goodwin.JPG"/>
          <p:cNvPicPr>
            <a:picLocks noChangeAspect="1" noChangeArrowheads="1"/>
          </p:cNvPicPr>
          <p:nvPr/>
        </p:nvPicPr>
        <p:blipFill>
          <a:blip r:embed="rId3" cstate="print"/>
          <a:srcRect b="8063"/>
          <a:stretch>
            <a:fillRect/>
          </a:stretch>
        </p:blipFill>
        <p:spPr bwMode="auto">
          <a:xfrm>
            <a:off x="5181600" y="1219199"/>
            <a:ext cx="27813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AutoShape 2" descr="data:image/jpeg;base64,/9j/4AAQSkZJRgABAQAAAQABAAD/2wCEAAkGBhQSERQUExQVFRUWGBYYFxgXFxgWFxgYGhcXGBodFxgXHCYeFxojGRwXHy8gIycpLCwsFx4xNTAqNSYrLCkBCQoKDgwOGg8PGiwkHyQsLCwsLSwpLCosLCksLCwsLCwpLCwsKSwsLSwsLSwsLCwsLCwpLCwsLCwqLCwtLCkpLP/AABEIALcBFAMBIgACEQEDEQH/xAAbAAACAwEBAQAAAAAAAAAAAAACAwABBAUGB//EADgQAAICAQMCBQIDBgYCAwAAAAECABEDEiExBEEFEyJRYTJxgaHwBiORsdHhFEJSYsHxM1MHFUP/xAAZAQADAQEBAAAAAAAAAAAAAAAAAQIDBAb/xAAsEQACAQMDAgUEAgMAAAAAAAAAARECITESQfADUSJhcZHRgaGx4RPxMlLB/9oADAMBAAIRAxEAPwD2mmAxqLXIfaPeehwcYogV/WLI94wwNMtDDQQqA3J4HJ9pXmBeb/7mgYaq1sH8QQf6iRU4AynDYKgGyLFckc7TP4W65sSspNqWU+4KGiGvuIzwzGuEhPUyID5RB/yb+mz/AKePtU4Piv7XYvD8uTGuF8rZ380qnqKlhTcfgYqqmkNHqVXbfb7mTT24nlvDfEMXU9IOmfJlGf1HET6DqDagN6Njar5qepxZ9San9FA6tR32HNdr9pLY2ijpoEsP7wwomTwZ2yp5rroVmY4wdjoGwJB9+Zsx5FJIU7i7H25hPYUEHPxLMtlMVlsDizAQ7ivwkfFff5lKR37xt+0l2GZwgveaQ0X5Q1XGZcoFCjvtFU5AMCEtSgIQWZsYwSOtiA2WoaNtvJYAhaljNLuCRvAAGPuZREmXEGFSwNgPaUsAVcq4REECMQoA3XaDlxxrZAOYvHn1EiWpyBnyZhjUsRxGdPmGRAw2l5QNwRtJiAUUBQluGvMZDKKwiPymfJlbWK4jSkZbV3kjXxg7yQ1IBZxAd5V+8Ya/ExbLfeCfczFMbjKEpcQv5jCspsBOUAivfbfgi+8w+HeGDG5TEWxL62KamfGSDvsx9HuNM6DYN55v9tUfyMlY8uPL9KOmT93kQmrI4DiwN6O0TaGjv9NkDeklQd9NGwAN9v5zhZ8BxeIp1KgnXjZWIqmG2wFfC/xMzeFfsdiHRplVsut8as5LuCW782n8RU6XmMwx4nLFdwj0upXr6Mm/pY70eDBRVk0jS7GjxDwTB1aEMupTZUodL4zRFhua1AWp4uFi8PIxJid2yafTqYVkIHZq+o13HMQOlOK8wyBDdZbvyslbepf/AM8o/OdLovH8DP5RZaXTYJXUpcbV73uKNHuIoa8SE3sx7dY4pUCchAz7Kq7Ab9+aEweB9I2DHnOXIHfz3AyVRbGKAFH+U2+I4QBagNWwWiQSfpLHv8D3h4+m80Y2zAace6KNrf3b+kmElqWOc7CG48AW6uqAG9jm+PeM0ysjQ1kbE5E5MAbn8I2gAJTJcJk2jbGKVgWrv/1/WaNqiEx995o974ksCylkH2l8wQBCa62kAWVvmGdpSmAraV9TWRe9V322/L8JLnAy0yX9tql3Bx5lYXJtxKgRGlDiHp9oLJt7QAFjKV5ZWSowOb4izb1B8OY95ry9OS/O3tDTCJ0a0qYAT1A3l4pMy3vBxtFsAxpl6ktY0j7xzML3PEcACOYJ6RgEyRbdQokj0vsAbLcorcUSa95oR1UAuZLsZmXFir5+8cIObrEYgLLybASnO4A1f6+ZhX9pOlyjJgvI53Vl8rIADwSGqtpuxCwNQonmv+DGDqziUsWoe5IUV95DvEFepwv2Wc4zm6XJrBxnXiybKHxPudjsaPK/ePy9HpfVsq5F0PpI8vIpNK/+1l4/ge0efEvNUZcH0Fj6iPSfcL73Nj9LjyYyrKcgfZjuO29DivtL/wAbvccnj8/jIz53wZMrIemBGZNGodQvpXGQf/axKj850fCv/jzpsSZmbEqZcuJtePI7OyKW1Aqw+h1AG42sTP4H4T03hufK+RcmMn0sSwbBmxVytjZxs1Xdg1zO1g/aTH1as3TNaY7UubOtdIJVW5AHex7zGKq2pVuc+C5SULIj9m/FP8RiCeW7J07FfOayM1D0nUOSDX8J1f8A7ZXUqcRYU2+Mtqve/wATvMvTdKU0KuLy19auEybK3dvTQviiRe4uKLBNT5FyE3QCWjBKB1NWx7m6M00qqftyRQdvDoygNjcG99Lelx8FTvLfEV5FTz+XCWxqMbnIS2zAgk6iDu5A4P8AOdNPFcgyjGAWOn1IRufkKf6yXRUsP3Jg1s1Cz+vtF4Mupb7gmxC6br8eUvjZWw5BY0P8dx8EQ08PKAqvpBBIarJY1v8AhvM5hQ8/8CCmI7xlWKleSdIv1UBZqrPc/EMsBFPYCIvYwcnXBWC1GaZCqk8bybbgE6wDiBG/Blt/zBFn4o/x2/LcxDBZAARX62i1zRudbExrjINzWlJolnRQbGpzfDEyhn8zgn0/abQ236MBskScJoYRlGUZSsOIwCMEQOpyaRsLNQOmdiPUK/X/AFHFpAvKh1X29pnba5qZxYHvx+H9pkzr7TSgAF6O+TCz5dKUIbHb3/XaIzLfaaZdwOYysTdSp2cfTiuJJt/NBRqx495i8V6lLqrPxOgho3CHRoQTQ1TipqVLlmR5jq8GRE1qPn5na8NxnLiVm5q5ky5ciagy2nY/99o/wLrSQw7CdHUdVVEjHslirr7TJ1fg+PPZyklQPoNFDW+4M3ORdQMSkH3HseKmUtKwjJj/AGlw6GUFWfZUxYwdq47Uojuj6JqZxe4NjVsg27dm+ZrxkKhRAFB5rv8AczJ13QjNjbGz5MYbYtjbS4+x9jJVphDky5PEtfTZjnAXFZvUNYam0r8BjL8M6HHgxrhx4DhBdsw1NuxYHV6r2sECj7Tq4FQIuPRaY60qTYNd27NvvOf4rpXMzEOTSMoHBF2aB29/4CFKVVUR6c/JUxaRWngjJl1IrsuoAAraqxvuy2PuJoJoqH12CQDqr6e6gcEnnsQZQXVlUNpKC8mMadSnGPqG221g1yKEag1fva1EsNLkgaVPsOVP3jnuMDJi8zRR06aOjHSgsfUQewbvAfxF8y0X8oBtOkgDIBwSe9ke20dkL5X0ldenYMQACSfiuK2+9SdXjBKq2k3eNlo7BWOkluUIG18QTVp/rnmBl6vWUp1JNabADK2n3F6gWBG4PMU/7Vjp7ZsfUPj9ZKldRRVrgc++/wATQPBcKnRqZMjdg+r3NqBxQHI2jcuLrwWVmx5UKFfLYDUx4ux/liqdLUW+tvYcSbXzDLjDYG0lgrlW5K7EafuJyvNyEmzoez6Dudjt+JEy9T1nlejMDgYBd3QviGmlNZF3C8czo+H+K6iBmFgsSmQMppe3qHI7UYUrSppvz7iaOr016BqFH+cMx74yRqXdT3/rF1wZy6puLAsM2oitv+ZQFRuv2i3bvGBROxv3/nBfDC0ki/v/AD2l6TVxyAoL9hf8+P5CUcfzHH+0peI5AWYLMBvGHkSikoAFa5Vbe3zLTFX695bqCCp2uMAEAIsG5nzJG9L03lqa3lIpOxEtWbgDIl38bzRjSWcQErLl0L7mW3OAgMGSIwOxFnaSJqANSiTVW4hH8JSp8VMyAjl1rTD9fMBcSqPSKgmCQagl2EIceqOC7CXo7nc71IlzRuwwgv8AxLCxeXMFF9+ZfSdQHAPvJhxIBrjqObp/MSrpk3U967gQe8ZiejczqnKA5HTKXOQMSXH0hQfpvc18j+UnmY8mXLhXc6UPtqUVb42HNcFT95o8U6QDKra/LRhqRqNhxuoLDeuQR9phzYyNGNGtwC+NlrUQPq5B1aSTz2M3T1XT/XILSNHV5mZ00sMePGH1qTTawCcbJ70BZhZcduxGrzVOPHkc0bRkD6h7jcbiKfo1ydJ6svlHKzNaqDR0ldK78bbfePbxHDpXAcxLrixFdIGrUgYEfJIoESMPwry3HGxefrED4k8oufp829A9bUNJ5IIsQsuIFlVbUhjpvcFBWuh2A9/ec5f2sDkJ/hOtYB8enTiVlsAkWbpfsanYxlXz+YEdaxMvqb6dZsgqPp4/ORLW33CBp6iwVH73HQABGofe+3tOdl/ZfA3mNT9O1kK2F9S2QLOitt+QRU0P1B1eSgUoceXU5NKNJGiiPckj7CX0eADJqybsyhDoPpRgxJu9+Pe5MNXTgJMeTz+mKOGtb0s13hyCtvM/9R+eJ2PDPEh1CvpRkZGplYBSO9gXuvse8yZl8v1K1BQy5EO+NmfSQGHB2FfG8Rm6E4n8zC4U4wAyfV5afF7th+O3biKrx3edn883GkmdhwFIDEAk7DuTFYmDLqArfcHYg/MDpch6lVZ1CvdE90IO1e6nkMJpbpgLoHtzudhsJnizyS1AnX7j2o/P6/nDZ9tpNN2OZS4tOw4H4xiKA4+0pLJ9oak3uPtKH2rmACmTe9/aE0Mxescd/wCUoCafyiMmPe5pcbGpmd9C7yqQL0yisNWBAI+8kpMBYS4OZduI0nnbsNz8+05mFsnmtqoJtp9z7k/lKpvcZsQmh2kismXfmXL0SBtybQbm/wAS6Te5guc9FSqUmYLrIqyyPvLuWAnLnAjcTA7xHUYLI/Gv4XH9PiIH4SqtMAJfpe/Pt8xqLp4hYyTztByGh3Nntv3ibeGMsQwagjKIRWxJAaqjIhSgSN0v3+/zOD1gyI+DIoJOFqYMy6qc0QpG34TuYEr8Jk8Y6DFkVm0bkqXosKYfS4o9u9QpaTjYpCen6YIXwfUVcsleoAWWGw42IniP2g8POPr8OZ0vAD662bW5qyDwNhf3nqMHU5FQeYDkyYyA3k0NaDjmiaBNzp5/CvMRb3VQQ6N6r5pub4IH4X2mrapfi4/2Uu5ztPStrOHP1PSOr76VLDUB2oFWBFc3NPReLjIxTzfNRSV83ylxqcgsVkIPpA+wkTwo42xsupNCkNpLNjduaZgbRhxuJwx1+Dp2C58eceZlILenKtkX+8RRqbGQfqI3I+ImqXeW/Z/v7sc9z0/SIGyaMWXDnC428xV0l9Z2Fm6rnb4h9JgyLZyrYoqFAJcsSCCfahGdP0vS9WurpMmJWBUnJiADAr2ZdisWXOHSWdyqWqknV5rcajX0zBVarb9mr8ZLUXBcBhlVA25TSALJIG5Grapo6lCGVtbFlA39IAo8NQphW1fMbjxnGiA8spHPsTt8GqhopJYbhWrcDZa3qj3uLVvtxCwcXNi8hlfEukJYXVqLYtZB05Rfqwkmgw+idIdepxvksnS9OlevGxr07dvZu4MLHiKpqVbYE7kXYbnbuKHExdP0/lMGRlRHIXESdQLEG8WX/aT9J5HH3dnnbkc8/rpOo6CMCNYv5BFf9iNVOf1+v7RPQ5zlTJRZcikh8ZFFPtf1DbYx6AlRe5oWeCfmu0zZDUC3PzIr3xLfEKoyYsIUUI7CAJgug5HNxzSE7xyAt4vTsAeB7/rcxuRLgeUffaNAZv8ABKVYG6PyQd/Y9obA2fb8+/8AaMKSVKmbgKIPNbQbu/z+O8a67/EXnyEA0L4/X5/zlIZnPRKSZI3D1Fj2kmjqqRNjt9L1K5sYIN7TlZMBDGeY/wDhr9rB1PSKjfXjpD80BRH4VPZ9bhpjOPpuH6ldWnTUZBA0duTGSEzczAD1tDDROmNqNjIDFnBvyftGIoEIgbRTACvJsxoFQgIVRNgADEKGU2O+x9pqErgEgWa2B2F/J7RKqAMXinRUFyKLQG67g1pPxde85/hORMGQYwrfvGJ+uzpYHUSe4APAnpcOTaiBuNxfp4/lc4viODyzhsHGurVp2ZFN0ULVelu1cXL6dcrRUUjbkxaKxhsqFiHtCrDcVZ1De9v4wulzYly22vzdOgt5ZWxz6gBpJ2iMKDJjt2IKu2jRuVx2LVxyVB/KaMJBrSSNVC/V6W3FjtREzatD59RnKwY+nTP5mPJlLarYLjrUaoiwBYPsb/CelVEyKPSpTY8fQ3O47zBmXcJpZKDMHSjRAABqtixmdfE36cqbLp5mjJ6SCpobwrT6kac+vwgTjJpdNBZTqIskAb33FXGYmseo1YPPeaOvXcaWokWl8UOQD2/vEgbALpv/ADHuG52FbiZqrUpE1DFdSg9IU0FA376u/wCO8zEbZF0AhvUeBpbjb2J2NTfkB3GxNAkjnfYbD2iUBsalbSuqyDqJPYkDmVTVYDBm6Ys3+IRnGbFjCrZNZEU+pXXgnUaJ+xnV6Tq1zoMiAjchkOzI45Vh2mLQVcZQxdyp2H06kFstdtSWPuomTxDxBOj6xMxJOHqkCsBuuobq3wdJo+9fEbWqEs7fHwW7qTr5sY5PaQ7D3ml8W5/ViCizJVWIEkyiajisz5s4lpyARTaABtGh7lQAy5s4Vq33jNEIgE3W4lE71UsASJTGvxhAyiDcEwEf4cSQ2MuaSxWPhuDwrrPBeqGRLfCSA1dxfce/zPtXS+MDPjDe4hdd0q5PqAP3gYumCDaPT04sueQ3U6lDLTLvUPXvFA0ZpG8HYgsLDUQbjNMzYAAQtMsiQkd4gFFoxBt/zIFFbQhxBsYJf4hVYkKgywaEQEQV+UYTqRlZdakEFe5+x7GZ2jMRktWBHLCN03UKNrYehST+8CiqUk/+XTyp5qaMfUKgLrkL4HLAkAfuWHZhzzd9xNvWdImVCmVdSjf2ZSN7UjdWHuJyelvA2oKKykMGO2PMv+/smcdm/wA38tFVrV8/nnLYtRB1fJGPGSPUrEEm/qHuInraGI+sgk6gCaYgm+e+1iIA8s5HAdlOojEwpk23od1JHImp8qvofcqVogjdKG9bbESYhzkGh3hzh1KEfQ1Ak2Vbkc9iIvIjE2w0uG9VcEDgqPaZ+q1YmLgaw+kML32NFv4HidL0Oo3oqFpjyvsCe4+ZD8L1LDBXRnOanGMaQzKWBvSSBQO3fcy16d17m9yRyD2r52nG8bbo68nrWxqxJ0eazIGvhseUcfIBjOg/Zvp1Orp8+VVoEFOpORQd7FEnYiDjiHpGf/YquTQ9hhkxICy6MbHKGI0N3OkEH52mD9qMSr0GEOfVjddIZ9IrWVsnk0p2nQ8VoBPMNlWD3QYqQaVhYre4HjyhR0oyUU1Wxe7F3XG1XNummnS/OfaRzZnZ6J7QKVIZKU+xGnYg9xF9U5A9NX2mPoc2RSpLhlCk6xbgqrHUhr/buCZ0ciq1EEFTTKexB3H5Tna01E1LcpCaF95TYQYwCB3qIkQ+WlO0rDmsb7RrfMWcIsGaKIAhEpnAMMyitxjBYSshoQq3i2LawK2jQABbkjdIkjkJM4MjG4FyAzSCCMlxqpIOJn/xwVqMIbwBqCRkWd9xxDEzYFxPU9Frr4MvO5HF8Q8T7bwuroAkx0KlxeRjGY4n3AupVj9fMR1GSB0+S49NpGbAsNRFA3GqJDBBBqMHQpQoVDY2u1IsUe1SyssCQUcpvDn6dtYfJlwAgqv1ZenNEXjPLJVWu/4xmKlZWRzeT6SP/C5rcH/Qx9j+E3Z01CjYFg7Gjamx+cz9Z4QWbX07BHu2V/Vjc3vqTsT/AKhNFV/s+efPkpOcgjOhcBzoyuwXS30llugn4Gx71Az4GRGQhDVEWpYUDZW+5oE0ZnXP5n7rSBk31dPmPqWuGw5QLI9jvz2hlmxtZyZMINHy8ilxqAPDiwR8SkufGX+V5hpJ/jQuMrlxJkRaIx0pIU8FAb1Gu0pfA+mfRmwpiVSdqXy22skHTR/CQ9SjFCmVERSQ37ot6jv6SeQDtUN8GViqooGoljlKaAgBFgDuSJTUOVZ/XntcIYzq+nx5guM7nIVIBNDSm4I7mjX4xPV9Riz5BjOpwwKnkG1Jr4AO+xjMefpsOdnyZXdkxhtTHUqrkarQDjcC6mfpMubIj5NTY11FcYTSSy2RY7E97k09+2G7XfEN2M56hFXD5KsfLU+YtEFNNWGUbE6tjfIJnoOle8KnTpq1ArTsDtQ7Ccrp1Dpj1G8gbIi5D6dRVdX7zTze+/evmdHoOrDO+K96DAdroXV70b2+xi6t16fIjQOYoYdLXzcMqR/GVMkQDkFQFNxrQCQJSApRBfIBzCDWNpTYgeY/UAhUQ+rVtxHzJ1fXhCPmVQm3CAexkkQgi5cQzl5XbUKjcikw7+0tB+f6/rOjUQXjfaKz+Hq5s1LGOjdzQhky1dARECipbH2kveLAOqQAam+RDDDiXYgMfziyAdbwqisbG6raub7+394d7xAFkw3BXpqhCEo+/fmKWAOLFvzGkyXFsbND8T7X/wAyd7jQxTC4lhaEsLIbGBlG0HDzNGRAo9RkGPuIalAmJ8Q6LHnGnID6SCrqdLqR3BG84+Xpet6fIGx5G6jCoNIa1Wf9R5Ncid3IalqxHEdNTpUZXZlKo84fHuryEKuBUJLH94QStUUJUf6qPfaKbPlzHWrFiApKtkrGS3+UqBsNPBnqmKtepRuKsbGvvOf1HhpTGVwqHZ/SzCgyqeCQfrC+01o6tCtph8m5V3uY83h4QFQdZZMi4tSjSHFEB3X5FAn5lp4h1C4lKdO+pVUKhFKDVMGI/wB3eKXptGZtGPKGb1vqFIoU7hK233NTTjYjnI5JBJtvQAd1N+17UeJTvm/PIJEY/Cnw9OSPS7ZPMON/X5ZYURj0m6HaN6pCSn7rJZIOpN2QkADUTvQtiK9oQ6MLkRidzsQzEesAm1s8HYfhF9UWyNpRqBdfUCQ3uCw9wwqx2aCqbcgdLw3rlzBlBJbHS2a9e31V87/jHHEQLN18/wDM5mRvUSPRlHpHpva+xGxvc7+8xtnzLkKjJoonTZLgir9S/fbaZ/xS/C4E2tztKT3i2WEudy3qK6SgIABDBu/PaCre8SklkValjmQwMfNRiCJnL6voy7TqaTcFuNpdNWlyhmFH0ivaSaW6e+ZUqaXkBKt8Qt5m6ZzGuxsVLahkjlEkFTIDvJAbDEWWqNTj2kMCSmEU/UUajQ8UNAUmT4hgQWEheIBlSkEIQqikChCxIB/P8ZSiMUSWBBGq4QWeTFgQPEui81QQfpNyLNpPA0ec8a67KMoZ/wDxg7KO89X0fUjLiVl2sfwnF6vwpc66i269rqdXwvHpx1N+u6H06UsoclsJAIR5kqc4gVkWWwkURjD88+8Xk6TE/wBSD8Nv4jvIZVGJKLqw5Zgz+HZEDlCXA8spVawFuwQRR555i+jzVYR7oktq+rY+pCDxsVIPtOuhnL8fcY8fm7VspsXZPp3PO6kj+E1oqdT0Pcc7mvpen1tZXSqn0i77VZH9YadPiVgVxjUOCe39Jm8K6oFm7Ft+CVJOxo9roGvmaHO8mpPU0xAu+o2e+3tA8kAQixlVcpWAiqAIVQBdwlPMABuDUKorMTXplIBtyStN8yQsBiTHCqSSayQWZFSSSMQYNxhahJJMxmfGNR/Kaity5I67MCGVplySADBl3JJJYBapYkkkNDDEbhyVJJJYIz9R4WGbUCR713mlqVaEkknU3CYCrlsCRJJKZJSwiJJIblFAy5JIhkI+ag5casCrAFD9SkWDJJGBnx8+Wg0IpuxvYHbeHms7iSSW7MEVUFthJJGrgzNlfce0cr3JJNWrCBa5NVSSRFC/NlSSS9KHB//Z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RQUExQVFRUWGBYYFxgXFxgWFxgYGhcXGBodFxgXHCYeFxojGRwXHy8gIycpLCwsFx4xNTAqNSYrLCkBCQoKDgwOGg8PGiwkHyQsLCwsLSwpLCosLCksLCwsLCwpLCwsKSwsLSwsLSwsLCwsLCwpLCwsLCwqLCwtLCkpLP/AABEIALcBFAMBIgACEQEDEQH/xAAbAAACAwEBAQAAAAAAAAAAAAACAwABBAUGB//EADgQAAICAQMCBQIDBgYCAwAAAAECABEDEiExBEEFEyJRYTJxgaHwBiORsdHhFEJSYsHxM1MHFUP/xAAZAQADAQEBAAAAAAAAAAAAAAAAAQIDBAb/xAAsEQACAQMDAgUEAgMAAAAAAAAAARECITESQfADUSJhcZHRgaGx4RPxMlLB/9oADAMBAAIRAxEAPwD2mmAxqLXIfaPeehwcYogV/WLI94wwNMtDDQQqA3J4HJ9pXmBeb/7mgYaq1sH8QQf6iRU4AynDYKgGyLFckc7TP4W65sSspNqWU+4KGiGvuIzwzGuEhPUyID5RB/yb+mz/AKePtU4Piv7XYvD8uTGuF8rZ380qnqKlhTcfgYqqmkNHqVXbfb7mTT24nlvDfEMXU9IOmfJlGf1HET6DqDagN6Njar5qepxZ9San9FA6tR32HNdr9pLY2ijpoEsP7wwomTwZ2yp5rroVmY4wdjoGwJB9+Zsx5FJIU7i7H25hPYUEHPxLMtlMVlsDizAQ7ivwkfFff5lKR37xt+0l2GZwgveaQ0X5Q1XGZcoFCjvtFU5AMCEtSgIQWZsYwSOtiA2WoaNtvJYAhaljNLuCRvAAGPuZREmXEGFSwNgPaUsAVcq4REECMQoA3XaDlxxrZAOYvHn1EiWpyBnyZhjUsRxGdPmGRAw2l5QNwRtJiAUUBQluGvMZDKKwiPymfJlbWK4jSkZbV3kjXxg7yQ1IBZxAd5V+8Ya/ExbLfeCfczFMbjKEpcQv5jCspsBOUAivfbfgi+8w+HeGDG5TEWxL62KamfGSDvsx9HuNM6DYN55v9tUfyMlY8uPL9KOmT93kQmrI4DiwN6O0TaGjv9NkDeklQd9NGwAN9v5zhZ8BxeIp1KgnXjZWIqmG2wFfC/xMzeFfsdiHRplVsut8as5LuCW782n8RU6XmMwx4nLFdwj0upXr6Mm/pY70eDBRVk0jS7GjxDwTB1aEMupTZUodL4zRFhua1AWp4uFi8PIxJid2yafTqYVkIHZq+o13HMQOlOK8wyBDdZbvyslbepf/AM8o/OdLovH8DP5RZaXTYJXUpcbV73uKNHuIoa8SE3sx7dY4pUCchAz7Kq7Ab9+aEweB9I2DHnOXIHfz3AyVRbGKAFH+U2+I4QBagNWwWiQSfpLHv8D3h4+m80Y2zAace6KNrf3b+kmElqWOc7CG48AW6uqAG9jm+PeM0ysjQ1kbE5E5MAbn8I2gAJTJcJk2jbGKVgWrv/1/WaNqiEx995o974ksCylkH2l8wQBCa62kAWVvmGdpSmAraV9TWRe9V322/L8JLnAy0yX9tql3Bx5lYXJtxKgRGlDiHp9oLJt7QAFjKV5ZWSowOb4izb1B8OY95ry9OS/O3tDTCJ0a0qYAT1A3l4pMy3vBxtFsAxpl6ktY0j7xzML3PEcACOYJ6RgEyRbdQokj0vsAbLcorcUSa95oR1UAuZLsZmXFir5+8cIObrEYgLLybASnO4A1f6+ZhX9pOlyjJgvI53Vl8rIADwSGqtpuxCwNQonmv+DGDqziUsWoe5IUV95DvEFepwv2Wc4zm6XJrBxnXiybKHxPudjsaPK/ePy9HpfVsq5F0PpI8vIpNK/+1l4/ge0efEvNUZcH0Fj6iPSfcL73Nj9LjyYyrKcgfZjuO29DivtL/wAbvccnj8/jIz53wZMrIemBGZNGodQvpXGQf/axKj850fCv/jzpsSZmbEqZcuJtePI7OyKW1Aqw+h1AG42sTP4H4T03hufK+RcmMn0sSwbBmxVytjZxs1Xdg1zO1g/aTH1as3TNaY7UubOtdIJVW5AHex7zGKq2pVuc+C5SULIj9m/FP8RiCeW7J07FfOayM1D0nUOSDX8J1f8A7ZXUqcRYU2+Mtqve/wATvMvTdKU0KuLy19auEybK3dvTQviiRe4uKLBNT5FyE3QCWjBKB1NWx7m6M00qqftyRQdvDoygNjcG99Lelx8FTvLfEV5FTz+XCWxqMbnIS2zAgk6iDu5A4P8AOdNPFcgyjGAWOn1IRufkKf6yXRUsP3Jg1s1Cz+vtF4Mupb7gmxC6br8eUvjZWw5BY0P8dx8EQ08PKAqvpBBIarJY1v8AhvM5hQ8/8CCmI7xlWKleSdIv1UBZqrPc/EMsBFPYCIvYwcnXBWC1GaZCqk8bybbgE6wDiBG/Blt/zBFn4o/x2/LcxDBZAARX62i1zRudbExrjINzWlJolnRQbGpzfDEyhn8zgn0/abQ236MBskScJoYRlGUZSsOIwCMEQOpyaRsLNQOmdiPUK/X/AFHFpAvKh1X29pnba5qZxYHvx+H9pkzr7TSgAF6O+TCz5dKUIbHb3/XaIzLfaaZdwOYysTdSp2cfTiuJJt/NBRqx495i8V6lLqrPxOgho3CHRoQTQ1TipqVLlmR5jq8GRE1qPn5na8NxnLiVm5q5ky5ciagy2nY/99o/wLrSQw7CdHUdVVEjHslirr7TJ1fg+PPZyklQPoNFDW+4M3ORdQMSkH3HseKmUtKwjJj/AGlw6GUFWfZUxYwdq47Uojuj6JqZxe4NjVsg27dm+ZrxkKhRAFB5rv8AczJ13QjNjbGz5MYbYtjbS4+x9jJVphDky5PEtfTZjnAXFZvUNYam0r8BjL8M6HHgxrhx4DhBdsw1NuxYHV6r2sECj7Tq4FQIuPRaY60qTYNd27NvvOf4rpXMzEOTSMoHBF2aB29/4CFKVVUR6c/JUxaRWngjJl1IrsuoAAraqxvuy2PuJoJoqH12CQDqr6e6gcEnnsQZQXVlUNpKC8mMadSnGPqG221g1yKEag1fva1EsNLkgaVPsOVP3jnuMDJi8zRR06aOjHSgsfUQewbvAfxF8y0X8oBtOkgDIBwSe9ke20dkL5X0ldenYMQACSfiuK2+9SdXjBKq2k3eNlo7BWOkluUIG18QTVp/rnmBl6vWUp1JNabADK2n3F6gWBG4PMU/7Vjp7ZsfUPj9ZKldRRVrgc++/wATQPBcKnRqZMjdg+r3NqBxQHI2jcuLrwWVmx5UKFfLYDUx4ux/liqdLUW+tvYcSbXzDLjDYG0lgrlW5K7EafuJyvNyEmzoez6Dudjt+JEy9T1nlejMDgYBd3QviGmlNZF3C8czo+H+K6iBmFgsSmQMppe3qHI7UYUrSppvz7iaOr016BqFH+cMx74yRqXdT3/rF1wZy6puLAsM2oitv+ZQFRuv2i3bvGBROxv3/nBfDC0ki/v/AD2l6TVxyAoL9hf8+P5CUcfzHH+0peI5AWYLMBvGHkSikoAFa5Vbe3zLTFX695bqCCp2uMAEAIsG5nzJG9L03lqa3lIpOxEtWbgDIl38bzRjSWcQErLl0L7mW3OAgMGSIwOxFnaSJqANSiTVW4hH8JSp8VMyAjl1rTD9fMBcSqPSKgmCQagl2EIceqOC7CXo7nc71IlzRuwwgv8AxLCxeXMFF9+ZfSdQHAPvJhxIBrjqObp/MSrpk3U967gQe8ZiejczqnKA5HTKXOQMSXH0hQfpvc18j+UnmY8mXLhXc6UPtqUVb42HNcFT95o8U6QDKra/LRhqRqNhxuoLDeuQR9phzYyNGNGtwC+NlrUQPq5B1aSTz2M3T1XT/XILSNHV5mZ00sMePGH1qTTawCcbJ70BZhZcduxGrzVOPHkc0bRkD6h7jcbiKfo1ydJ6svlHKzNaqDR0ldK78bbfePbxHDpXAcxLrixFdIGrUgYEfJIoESMPwry3HGxefrED4k8oufp829A9bUNJ5IIsQsuIFlVbUhjpvcFBWuh2A9/ec5f2sDkJ/hOtYB8enTiVlsAkWbpfsanYxlXz+YEdaxMvqb6dZsgqPp4/ORLW33CBp6iwVH73HQABGofe+3tOdl/ZfA3mNT9O1kK2F9S2QLOitt+QRU0P1B1eSgUoceXU5NKNJGiiPckj7CX0eADJqybsyhDoPpRgxJu9+Pe5MNXTgJMeTz+mKOGtb0s13hyCtvM/9R+eJ2PDPEh1CvpRkZGplYBSO9gXuvse8yZl8v1K1BQy5EO+NmfSQGHB2FfG8Rm6E4n8zC4U4wAyfV5afF7th+O3biKrx3edn883GkmdhwFIDEAk7DuTFYmDLqArfcHYg/MDpch6lVZ1CvdE90IO1e6nkMJpbpgLoHtzudhsJnizyS1AnX7j2o/P6/nDZ9tpNN2OZS4tOw4H4xiKA4+0pLJ9oak3uPtKH2rmACmTe9/aE0Mxescd/wCUoCafyiMmPe5pcbGpmd9C7yqQL0yisNWBAI+8kpMBYS4OZduI0nnbsNz8+05mFsnmtqoJtp9z7k/lKpvcZsQmh2kismXfmXL0SBtybQbm/wAS6Te5guc9FSqUmYLrIqyyPvLuWAnLnAjcTA7xHUYLI/Gv4XH9PiIH4SqtMAJfpe/Pt8xqLp4hYyTztByGh3Nntv3ibeGMsQwagjKIRWxJAaqjIhSgSN0v3+/zOD1gyI+DIoJOFqYMy6qc0QpG34TuYEr8Jk8Y6DFkVm0bkqXosKYfS4o9u9QpaTjYpCen6YIXwfUVcsleoAWWGw42IniP2g8POPr8OZ0vAD662bW5qyDwNhf3nqMHU5FQeYDkyYyA3k0NaDjmiaBNzp5/CvMRb3VQQ6N6r5pub4IH4X2mrapfi4/2Uu5ztPStrOHP1PSOr76VLDUB2oFWBFc3NPReLjIxTzfNRSV83ylxqcgsVkIPpA+wkTwo42xsupNCkNpLNjduaZgbRhxuJwx1+Dp2C58eceZlILenKtkX+8RRqbGQfqI3I+ImqXeW/Z/v7sc9z0/SIGyaMWXDnC428xV0l9Z2Fm6rnb4h9JgyLZyrYoqFAJcsSCCfahGdP0vS9WurpMmJWBUnJiADAr2ZdisWXOHSWdyqWqknV5rcajX0zBVarb9mr8ZLUXBcBhlVA25TSALJIG5Grapo6lCGVtbFlA39IAo8NQphW1fMbjxnGiA8spHPsTt8GqhopJYbhWrcDZa3qj3uLVvtxCwcXNi8hlfEukJYXVqLYtZB05Rfqwkmgw+idIdepxvksnS9OlevGxr07dvZu4MLHiKpqVbYE7kXYbnbuKHExdP0/lMGRlRHIXESdQLEG8WX/aT9J5HH3dnnbkc8/rpOo6CMCNYv5BFf9iNVOf1+v7RPQ5zlTJRZcikh8ZFFPtf1DbYx6AlRe5oWeCfmu0zZDUC3PzIr3xLfEKoyYsIUUI7CAJgug5HNxzSE7xyAt4vTsAeB7/rcxuRLgeUffaNAZv8ABKVYG6PyQd/Y9obA2fb8+/8AaMKSVKmbgKIPNbQbu/z+O8a67/EXnyEA0L4/X5/zlIZnPRKSZI3D1Fj2kmjqqRNjt9L1K5sYIN7TlZMBDGeY/wDhr9rB1PSKjfXjpD80BRH4VPZ9bhpjOPpuH6ldWnTUZBA0duTGSEzczAD1tDDROmNqNjIDFnBvyftGIoEIgbRTACvJsxoFQgIVRNgADEKGU2O+x9pqErgEgWa2B2F/J7RKqAMXinRUFyKLQG67g1pPxde85/hORMGQYwrfvGJ+uzpYHUSe4APAnpcOTaiBuNxfp4/lc4viODyzhsHGurVp2ZFN0ULVelu1cXL6dcrRUUjbkxaKxhsqFiHtCrDcVZ1De9v4wulzYly22vzdOgt5ZWxz6gBpJ2iMKDJjt2IKu2jRuVx2LVxyVB/KaMJBrSSNVC/V6W3FjtREzatD59RnKwY+nTP5mPJlLarYLjrUaoiwBYPsb/CelVEyKPSpTY8fQ3O47zBmXcJpZKDMHSjRAABqtixmdfE36cqbLp5mjJ6SCpobwrT6kac+vwgTjJpdNBZTqIskAb33FXGYmseo1YPPeaOvXcaWokWl8UOQD2/vEgbALpv/ADHuG52FbiZqrUpE1DFdSg9IU0FA376u/wCO8zEbZF0AhvUeBpbjb2J2NTfkB3GxNAkjnfYbD2iUBsalbSuqyDqJPYkDmVTVYDBm6Ys3+IRnGbFjCrZNZEU+pXXgnUaJ+xnV6Tq1zoMiAjchkOzI45Vh2mLQVcZQxdyp2H06kFstdtSWPuomTxDxBOj6xMxJOHqkCsBuuobq3wdJo+9fEbWqEs7fHwW7qTr5sY5PaQ7D3ml8W5/ViCizJVWIEkyiajisz5s4lpyARTaABtGh7lQAy5s4Vq33jNEIgE3W4lE71UsASJTGvxhAyiDcEwEf4cSQ2MuaSxWPhuDwrrPBeqGRLfCSA1dxfce/zPtXS+MDPjDe4hdd0q5PqAP3gYumCDaPT04sueQ3U6lDLTLvUPXvFA0ZpG8HYgsLDUQbjNMzYAAQtMsiQkd4gFFoxBt/zIFFbQhxBsYJf4hVYkKgywaEQEQV+UYTqRlZdakEFe5+x7GZ2jMRktWBHLCN03UKNrYehST+8CiqUk/+XTyp5qaMfUKgLrkL4HLAkAfuWHZhzzd9xNvWdImVCmVdSjf2ZSN7UjdWHuJyelvA2oKKykMGO2PMv+/smcdm/wA38tFVrV8/nnLYtRB1fJGPGSPUrEEm/qHuInraGI+sgk6gCaYgm+e+1iIA8s5HAdlOojEwpk23od1JHImp8qvofcqVogjdKG9bbESYhzkGh3hzh1KEfQ1Ak2Vbkc9iIvIjE2w0uG9VcEDgqPaZ+q1YmLgaw+kML32NFv4HidL0Oo3oqFpjyvsCe4+ZD8L1LDBXRnOanGMaQzKWBvSSBQO3fcy16d17m9yRyD2r52nG8bbo68nrWxqxJ0eazIGvhseUcfIBjOg/Zvp1Orp8+VVoEFOpORQd7FEnYiDjiHpGf/YquTQ9hhkxICy6MbHKGI0N3OkEH52mD9qMSr0GEOfVjddIZ9IrWVsnk0p2nQ8VoBPMNlWD3QYqQaVhYre4HjyhR0oyUU1Wxe7F3XG1XNummnS/OfaRzZnZ6J7QKVIZKU+xGnYg9xF9U5A9NX2mPoc2RSpLhlCk6xbgqrHUhr/buCZ0ciq1EEFTTKexB3H5Tna01E1LcpCaF95TYQYwCB3qIkQ+WlO0rDmsb7RrfMWcIsGaKIAhEpnAMMyitxjBYSshoQq3i2LawK2jQABbkjdIkjkJM4MjG4FyAzSCCMlxqpIOJn/xwVqMIbwBqCRkWd9xxDEzYFxPU9Frr4MvO5HF8Q8T7bwuroAkx0KlxeRjGY4n3AupVj9fMR1GSB0+S49NpGbAsNRFA3GqJDBBBqMHQpQoVDY2u1IsUe1SyssCQUcpvDn6dtYfJlwAgqv1ZenNEXjPLJVWu/4xmKlZWRzeT6SP/C5rcH/Qx9j+E3Z01CjYFg7Gjamx+cz9Z4QWbX07BHu2V/Vjc3vqTsT/AKhNFV/s+efPkpOcgjOhcBzoyuwXS30llugn4Gx71Az4GRGQhDVEWpYUDZW+5oE0ZnXP5n7rSBk31dPmPqWuGw5QLI9jvz2hlmxtZyZMINHy8ilxqAPDiwR8SkufGX+V5hpJ/jQuMrlxJkRaIx0pIU8FAb1Gu0pfA+mfRmwpiVSdqXy22skHTR/CQ9SjFCmVERSQ37ot6jv6SeQDtUN8GViqooGoljlKaAgBFgDuSJTUOVZ/XntcIYzq+nx5guM7nIVIBNDSm4I7mjX4xPV9Riz5BjOpwwKnkG1Jr4AO+xjMefpsOdnyZXdkxhtTHUqrkarQDjcC6mfpMubIj5NTY11FcYTSSy2RY7E97k09+2G7XfEN2M56hFXD5KsfLU+YtEFNNWGUbE6tjfIJnoOle8KnTpq1ArTsDtQ7Ccrp1Dpj1G8gbIi5D6dRVdX7zTze+/evmdHoOrDO+K96DAdroXV70b2+xi6t16fIjQOYoYdLXzcMqR/GVMkQDkFQFNxrQCQJSApRBfIBzCDWNpTYgeY/UAhUQ+rVtxHzJ1fXhCPmVQm3CAexkkQgi5cQzl5XbUKjcikw7+0tB+f6/rOjUQXjfaKz+Hq5s1LGOjdzQhky1dARECipbH2kveLAOqQAam+RDDDiXYgMfziyAdbwqisbG6raub7+394d7xAFkw3BXpqhCEo+/fmKWAOLFvzGkyXFsbND8T7X/wAyd7jQxTC4lhaEsLIbGBlG0HDzNGRAo9RkGPuIalAmJ8Q6LHnGnID6SCrqdLqR3BG84+Xpet6fIGx5G6jCoNIa1Wf9R5Ncid3IalqxHEdNTpUZXZlKo84fHuryEKuBUJLH94QStUUJUf6qPfaKbPlzHWrFiApKtkrGS3+UqBsNPBnqmKtepRuKsbGvvOf1HhpTGVwqHZ/SzCgyqeCQfrC+01o6tCtph8m5V3uY83h4QFQdZZMi4tSjSHFEB3X5FAn5lp4h1C4lKdO+pVUKhFKDVMGI/wB3eKXptGZtGPKGb1vqFIoU7hK233NTTjYjnI5JBJtvQAd1N+17UeJTvm/PIJEY/Cnw9OSPS7ZPMON/X5ZYURj0m6HaN6pCSn7rJZIOpN2QkADUTvQtiK9oQ6MLkRidzsQzEesAm1s8HYfhF9UWyNpRqBdfUCQ3uCw9wwqx2aCqbcgdLw3rlzBlBJbHS2a9e31V87/jHHEQLN18/wDM5mRvUSPRlHpHpva+xGxvc7+8xtnzLkKjJoonTZLgir9S/fbaZ/xS/C4E2tztKT3i2WEudy3qK6SgIABDBu/PaCre8SklkValjmQwMfNRiCJnL6voy7TqaTcFuNpdNWlyhmFH0ivaSaW6e+ZUqaXkBKt8Qt5m6ZzGuxsVLahkjlEkFTIDvJAbDEWWqNTj2kMCSmEU/UUajQ8UNAUmT4hgQWEheIBlSkEIQqikChCxIB/P8ZSiMUSWBBGq4QWeTFgQPEui81QQfpNyLNpPA0ec8a67KMoZ/wDxg7KO89X0fUjLiVl2sfwnF6vwpc66i269rqdXwvHpx1N+u6H06UsoclsJAIR5kqc4gVkWWwkURjD88+8Xk6TE/wBSD8Nv4jvIZVGJKLqw5Zgz+HZEDlCXA8spVawFuwQRR555i+jzVYR7oktq+rY+pCDxsVIPtOuhnL8fcY8fm7VspsXZPp3PO6kj+E1oqdT0Pcc7mvpen1tZXSqn0i77VZH9YadPiVgVxjUOCe39Jm8K6oFm7Ft+CVJOxo9roGvmaHO8mpPU0xAu+o2e+3tA8kAQixlVcpWAiqAIVQBdwlPMABuDUKorMTXplIBtyStN8yQsBiTHCqSSayQWZFSSSMQYNxhahJJMxmfGNR/Kaity5I67MCGVplySADBl3JJJYBapYkkkNDDEbhyVJJJYIz9R4WGbUCR713mlqVaEkknU3CYCrlsCRJJKZJSwiJJIblFAy5JIhkI+ag5casCrAFD9SkWDJJGBnx8+Wg0IpuxvYHbeHms7iSSW7MEVUFthJJGrgzNlfce0cr3JJNWrCBa5NVSSRFC/NlSSS9KHB//Z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CEAAkGBhQSERQUExQVFRUWGBYYFxgXFxgWFxgYGhcXGBodFxgXHCYeFxojGRwXHy8gIycpLCwsFx4xNTAqNSYrLCkBCQoKDgwOGg8PGiwkHyQsLCwsLSwpLCosLCksLCwsLCwpLCwsKSwsLSwsLSwsLCwsLCwpLCwsLCwqLCwtLCkpLP/AABEIALcBFAMBIgACEQEDEQH/xAAbAAACAwEBAQAAAAAAAAAAAAACAwABBAUGB//EADgQAAICAQMCBQIDBgYCAwAAAAECABEDEiExBEEFEyJRYTJxgaHwBiORsdHhFEJSYsHxM1MHFUP/xAAZAQADAQEBAAAAAAAAAAAAAAAAAQIDBAb/xAAsEQACAQMDAgUEAgMAAAAAAAAAARECITESQfADUSJhcZHRgaGx4RPxMlLB/9oADAMBAAIRAxEAPwD2mmAxqLXIfaPeehwcYogV/WLI94wwNMtDDQQqA3J4HJ9pXmBeb/7mgYaq1sH8QQf6iRU4AynDYKgGyLFckc7TP4W65sSspNqWU+4KGiGvuIzwzGuEhPUyID5RB/yb+mz/AKePtU4Piv7XYvD8uTGuF8rZ380qnqKlhTcfgYqqmkNHqVXbfb7mTT24nlvDfEMXU9IOmfJlGf1HET6DqDagN6Njar5qepxZ9San9FA6tR32HNdr9pLY2ijpoEsP7wwomTwZ2yp5rroVmY4wdjoGwJB9+Zsx5FJIU7i7H25hPYUEHPxLMtlMVlsDizAQ7ivwkfFff5lKR37xt+0l2GZwgveaQ0X5Q1XGZcoFCjvtFU5AMCEtSgIQWZsYwSOtiA2WoaNtvJYAhaljNLuCRvAAGPuZREmXEGFSwNgPaUsAVcq4REECMQoA3XaDlxxrZAOYvHn1EiWpyBnyZhjUsRxGdPmGRAw2l5QNwRtJiAUUBQluGvMZDKKwiPymfJlbWK4jSkZbV3kjXxg7yQ1IBZxAd5V+8Ya/ExbLfeCfczFMbjKEpcQv5jCspsBOUAivfbfgi+8w+HeGDG5TEWxL62KamfGSDvsx9HuNM6DYN55v9tUfyMlY8uPL9KOmT93kQmrI4DiwN6O0TaGjv9NkDeklQd9NGwAN9v5zhZ8BxeIp1KgnXjZWIqmG2wFfC/xMzeFfsdiHRplVsut8as5LuCW782n8RU6XmMwx4nLFdwj0upXr6Mm/pY70eDBRVk0jS7GjxDwTB1aEMupTZUodL4zRFhua1AWp4uFi8PIxJid2yafTqYVkIHZq+o13HMQOlOK8wyBDdZbvyslbepf/AM8o/OdLovH8DP5RZaXTYJXUpcbV73uKNHuIoa8SE3sx7dY4pUCchAz7Kq7Ab9+aEweB9I2DHnOXIHfz3AyVRbGKAFH+U2+I4QBagNWwWiQSfpLHv8D3h4+m80Y2zAace6KNrf3b+kmElqWOc7CG48AW6uqAG9jm+PeM0ysjQ1kbE5E5MAbn8I2gAJTJcJk2jbGKVgWrv/1/WaNqiEx995o974ksCylkH2l8wQBCa62kAWVvmGdpSmAraV9TWRe9V322/L8JLnAy0yX9tql3Bx5lYXJtxKgRGlDiHp9oLJt7QAFjKV5ZWSowOb4izb1B8OY95ry9OS/O3tDTCJ0a0qYAT1A3l4pMy3vBxtFsAxpl6ktY0j7xzML3PEcACOYJ6RgEyRbdQokj0vsAbLcorcUSa95oR1UAuZLsZmXFir5+8cIObrEYgLLybASnO4A1f6+ZhX9pOlyjJgvI53Vl8rIADwSGqtpuxCwNQonmv+DGDqziUsWoe5IUV95DvEFepwv2Wc4zm6XJrBxnXiybKHxPudjsaPK/ePy9HpfVsq5F0PpI8vIpNK/+1l4/ge0efEvNUZcH0Fj6iPSfcL73Nj9LjyYyrKcgfZjuO29DivtL/wAbvccnj8/jIz53wZMrIemBGZNGodQvpXGQf/axKj850fCv/jzpsSZmbEqZcuJtePI7OyKW1Aqw+h1AG42sTP4H4T03hufK+RcmMn0sSwbBmxVytjZxs1Xdg1zO1g/aTH1as3TNaY7UubOtdIJVW5AHex7zGKq2pVuc+C5SULIj9m/FP8RiCeW7J07FfOayM1D0nUOSDX8J1f8A7ZXUqcRYU2+Mtqve/wATvMvTdKU0KuLy19auEybK3dvTQviiRe4uKLBNT5FyE3QCWjBKB1NWx7m6M00qqftyRQdvDoygNjcG99Lelx8FTvLfEV5FTz+XCWxqMbnIS2zAgk6iDu5A4P8AOdNPFcgyjGAWOn1IRufkKf6yXRUsP3Jg1s1Cz+vtF4Mupb7gmxC6br8eUvjZWw5BY0P8dx8EQ08PKAqvpBBIarJY1v8AhvM5hQ8/8CCmI7xlWKleSdIv1UBZqrPc/EMsBFPYCIvYwcnXBWC1GaZCqk8bybbgE6wDiBG/Blt/zBFn4o/x2/LcxDBZAARX62i1zRudbExrjINzWlJolnRQbGpzfDEyhn8zgn0/abQ236MBskScJoYRlGUZSsOIwCMEQOpyaRsLNQOmdiPUK/X/AFHFpAvKh1X29pnba5qZxYHvx+H9pkzr7TSgAF6O+TCz5dKUIbHb3/XaIzLfaaZdwOYysTdSp2cfTiuJJt/NBRqx495i8V6lLqrPxOgho3CHRoQTQ1TipqVLlmR5jq8GRE1qPn5na8NxnLiVm5q5ky5ciagy2nY/99o/wLrSQw7CdHUdVVEjHslirr7TJ1fg+PPZyklQPoNFDW+4M3ORdQMSkH3HseKmUtKwjJj/AGlw6GUFWfZUxYwdq47Uojuj6JqZxe4NjVsg27dm+ZrxkKhRAFB5rv8AczJ13QjNjbGz5MYbYtjbS4+x9jJVphDky5PEtfTZjnAXFZvUNYam0r8BjL8M6HHgxrhx4DhBdsw1NuxYHV6r2sECj7Tq4FQIuPRaY60qTYNd27NvvOf4rpXMzEOTSMoHBF2aB29/4CFKVVUR6c/JUxaRWngjJl1IrsuoAAraqxvuy2PuJoJoqH12CQDqr6e6gcEnnsQZQXVlUNpKC8mMadSnGPqG221g1yKEag1fva1EsNLkgaVPsOVP3jnuMDJi8zRR06aOjHSgsfUQewbvAfxF8y0X8oBtOkgDIBwSe9ke20dkL5X0ldenYMQACSfiuK2+9SdXjBKq2k3eNlo7BWOkluUIG18QTVp/rnmBl6vWUp1JNabADK2n3F6gWBG4PMU/7Vjp7ZsfUPj9ZKldRRVrgc++/wATQPBcKnRqZMjdg+r3NqBxQHI2jcuLrwWVmx5UKFfLYDUx4ux/liqdLUW+tvYcSbXzDLjDYG0lgrlW5K7EafuJyvNyEmzoez6Dudjt+JEy9T1nlejMDgYBd3QviGmlNZF3C8czo+H+K6iBmFgsSmQMppe3qHI7UYUrSppvz7iaOr016BqFH+cMx74yRqXdT3/rF1wZy6puLAsM2oitv+ZQFRuv2i3bvGBROxv3/nBfDC0ki/v/AD2l6TVxyAoL9hf8+P5CUcfzHH+0peI5AWYLMBvGHkSikoAFa5Vbe3zLTFX695bqCCp2uMAEAIsG5nzJG9L03lqa3lIpOxEtWbgDIl38bzRjSWcQErLl0L7mW3OAgMGSIwOxFnaSJqANSiTVW4hH8JSp8VMyAjl1rTD9fMBcSqPSKgmCQagl2EIceqOC7CXo7nc71IlzRuwwgv8AxLCxeXMFF9+ZfSdQHAPvJhxIBrjqObp/MSrpk3U967gQe8ZiejczqnKA5HTKXOQMSXH0hQfpvc18j+UnmY8mXLhXc6UPtqUVb42HNcFT95o8U6QDKra/LRhqRqNhxuoLDeuQR9phzYyNGNGtwC+NlrUQPq5B1aSTz2M3T1XT/XILSNHV5mZ00sMePGH1qTTawCcbJ70BZhZcduxGrzVOPHkc0bRkD6h7jcbiKfo1ydJ6svlHKzNaqDR0ldK78bbfePbxHDpXAcxLrixFdIGrUgYEfJIoESMPwry3HGxefrED4k8oufp829A9bUNJ5IIsQsuIFlVbUhjpvcFBWuh2A9/ec5f2sDkJ/hOtYB8enTiVlsAkWbpfsanYxlXz+YEdaxMvqb6dZsgqPp4/ORLW33CBp6iwVH73HQABGofe+3tOdl/ZfA3mNT9O1kK2F9S2QLOitt+QRU0P1B1eSgUoceXU5NKNJGiiPckj7CX0eADJqybsyhDoPpRgxJu9+Pe5MNXTgJMeTz+mKOGtb0s13hyCtvM/9R+eJ2PDPEh1CvpRkZGplYBSO9gXuvse8yZl8v1K1BQy5EO+NmfSQGHB2FfG8Rm6E4n8zC4U4wAyfV5afF7th+O3biKrx3edn883GkmdhwFIDEAk7DuTFYmDLqArfcHYg/MDpch6lVZ1CvdE90IO1e6nkMJpbpgLoHtzudhsJnizyS1AnX7j2o/P6/nDZ9tpNN2OZS4tOw4H4xiKA4+0pLJ9oak3uPtKH2rmACmTe9/aE0Mxescd/wCUoCafyiMmPe5pcbGpmd9C7yqQL0yisNWBAI+8kpMBYS4OZduI0nnbsNz8+05mFsnmtqoJtp9z7k/lKpvcZsQmh2kismXfmXL0SBtybQbm/wAS6Te5guc9FSqUmYLrIqyyPvLuWAnLnAjcTA7xHUYLI/Gv4XH9PiIH4SqtMAJfpe/Pt8xqLp4hYyTztByGh3Nntv3ibeGMsQwagjKIRWxJAaqjIhSgSN0v3+/zOD1gyI+DIoJOFqYMy6qc0QpG34TuYEr8Jk8Y6DFkVm0bkqXosKYfS4o9u9QpaTjYpCen6YIXwfUVcsleoAWWGw42IniP2g8POPr8OZ0vAD662bW5qyDwNhf3nqMHU5FQeYDkyYyA3k0NaDjmiaBNzp5/CvMRb3VQQ6N6r5pub4IH4X2mrapfi4/2Uu5ztPStrOHP1PSOr76VLDUB2oFWBFc3NPReLjIxTzfNRSV83ylxqcgsVkIPpA+wkTwo42xsupNCkNpLNjduaZgbRhxuJwx1+Dp2C58eceZlILenKtkX+8RRqbGQfqI3I+ImqXeW/Z/v7sc9z0/SIGyaMWXDnC428xV0l9Z2Fm6rnb4h9JgyLZyrYoqFAJcsSCCfahGdP0vS9WurpMmJWBUnJiADAr2ZdisWXOHSWdyqWqknV5rcajX0zBVarb9mr8ZLUXBcBhlVA25TSALJIG5Grapo6lCGVtbFlA39IAo8NQphW1fMbjxnGiA8spHPsTt8GqhopJYbhWrcDZa3qj3uLVvtxCwcXNi8hlfEukJYXVqLYtZB05Rfqwkmgw+idIdepxvksnS9OlevGxr07dvZu4MLHiKpqVbYE7kXYbnbuKHExdP0/lMGRlRHIXESdQLEG8WX/aT9J5HH3dnnbkc8/rpOo6CMCNYv5BFf9iNVOf1+v7RPQ5zlTJRZcikh8ZFFPtf1DbYx6AlRe5oWeCfmu0zZDUC3PzIr3xLfEKoyYsIUUI7CAJgug5HNxzSE7xyAt4vTsAeB7/rcxuRLgeUffaNAZv8ABKVYG6PyQd/Y9obA2fb8+/8AaMKSVKmbgKIPNbQbu/z+O8a67/EXnyEA0L4/X5/zlIZnPRKSZI3D1Fj2kmjqqRNjt9L1K5sYIN7TlZMBDGeY/wDhr9rB1PSKjfXjpD80BRH4VPZ9bhpjOPpuH6ldWnTUZBA0duTGSEzczAD1tDDROmNqNjIDFnBvyftGIoEIgbRTACvJsxoFQgIVRNgADEKGU2O+x9pqErgEgWa2B2F/J7RKqAMXinRUFyKLQG67g1pPxde85/hORMGQYwrfvGJ+uzpYHUSe4APAnpcOTaiBuNxfp4/lc4viODyzhsHGurVp2ZFN0ULVelu1cXL6dcrRUUjbkxaKxhsqFiHtCrDcVZ1De9v4wulzYly22vzdOgt5ZWxz6gBpJ2iMKDJjt2IKu2jRuVx2LVxyVB/KaMJBrSSNVC/V6W3FjtREzatD59RnKwY+nTP5mPJlLarYLjrUaoiwBYPsb/CelVEyKPSpTY8fQ3O47zBmXcJpZKDMHSjRAABqtixmdfE36cqbLp5mjJ6SCpobwrT6kac+vwgTjJpdNBZTqIskAb33FXGYmseo1YPPeaOvXcaWokWl8UOQD2/vEgbALpv/ADHuG52FbiZqrUpE1DFdSg9IU0FA376u/wCO8zEbZF0AhvUeBpbjb2J2NTfkB3GxNAkjnfYbD2iUBsalbSuqyDqJPYkDmVTVYDBm6Ys3+IRnGbFjCrZNZEU+pXXgnUaJ+xnV6Tq1zoMiAjchkOzI45Vh2mLQVcZQxdyp2H06kFstdtSWPuomTxDxBOj6xMxJOHqkCsBuuobq3wdJo+9fEbWqEs7fHwW7qTr5sY5PaQ7D3ml8W5/ViCizJVWIEkyiajisz5s4lpyARTaABtGh7lQAy5s4Vq33jNEIgE3W4lE71UsASJTGvxhAyiDcEwEf4cSQ2MuaSxWPhuDwrrPBeqGRLfCSA1dxfce/zPtXS+MDPjDe4hdd0q5PqAP3gYumCDaPT04sueQ3U6lDLTLvUPXvFA0ZpG8HYgsLDUQbjNMzYAAQtMsiQkd4gFFoxBt/zIFFbQhxBsYJf4hVYkKgywaEQEQV+UYTqRlZdakEFe5+x7GZ2jMRktWBHLCN03UKNrYehST+8CiqUk/+XTyp5qaMfUKgLrkL4HLAkAfuWHZhzzd9xNvWdImVCmVdSjf2ZSN7UjdWHuJyelvA2oKKykMGO2PMv+/smcdm/wA38tFVrV8/nnLYtRB1fJGPGSPUrEEm/qHuInraGI+sgk6gCaYgm+e+1iIA8s5HAdlOojEwpk23od1JHImp8qvofcqVogjdKG9bbESYhzkGh3hzh1KEfQ1Ak2Vbkc9iIvIjE2w0uG9VcEDgqPaZ+q1YmLgaw+kML32NFv4HidL0Oo3oqFpjyvsCe4+ZD8L1LDBXRnOanGMaQzKWBvSSBQO3fcy16d17m9yRyD2r52nG8bbo68nrWxqxJ0eazIGvhseUcfIBjOg/Zvp1Orp8+VVoEFOpORQd7FEnYiDjiHpGf/YquTQ9hhkxICy6MbHKGI0N3OkEH52mD9qMSr0GEOfVjddIZ9IrWVsnk0p2nQ8VoBPMNlWD3QYqQaVhYre4HjyhR0oyUU1Wxe7F3XG1XNummnS/OfaRzZnZ6J7QKVIZKU+xGnYg9xF9U5A9NX2mPoc2RSpLhlCk6xbgqrHUhr/buCZ0ciq1EEFTTKexB3H5Tna01E1LcpCaF95TYQYwCB3qIkQ+WlO0rDmsb7RrfMWcIsGaKIAhEpnAMMyitxjBYSshoQq3i2LawK2jQABbkjdIkjkJM4MjG4FyAzSCCMlxqpIOJn/xwVqMIbwBqCRkWd9xxDEzYFxPU9Frr4MvO5HF8Q8T7bwuroAkx0KlxeRjGY4n3AupVj9fMR1GSB0+S49NpGbAsNRFA3GqJDBBBqMHQpQoVDY2u1IsUe1SyssCQUcpvDn6dtYfJlwAgqv1ZenNEXjPLJVWu/4xmKlZWRzeT6SP/C5rcH/Qx9j+E3Z01CjYFg7Gjamx+cz9Z4QWbX07BHu2V/Vjc3vqTsT/AKhNFV/s+efPkpOcgjOhcBzoyuwXS30llugn4Gx71Az4GRGQhDVEWpYUDZW+5oE0ZnXP5n7rSBk31dPmPqWuGw5QLI9jvz2hlmxtZyZMINHy8ilxqAPDiwR8SkufGX+V5hpJ/jQuMrlxJkRaIx0pIU8FAb1Gu0pfA+mfRmwpiVSdqXy22skHTR/CQ9SjFCmVERSQ37ot6jv6SeQDtUN8GViqooGoljlKaAgBFgDuSJTUOVZ/XntcIYzq+nx5guM7nIVIBNDSm4I7mjX4xPV9Riz5BjOpwwKnkG1Jr4AO+xjMefpsOdnyZXdkxhtTHUqrkarQDjcC6mfpMubIj5NTY11FcYTSSy2RY7E97k09+2G7XfEN2M56hFXD5KsfLU+YtEFNNWGUbE6tjfIJnoOle8KnTpq1ArTsDtQ7Ccrp1Dpj1G8gbIi5D6dRVdX7zTze+/evmdHoOrDO+K96DAdroXV70b2+xi6t16fIjQOYoYdLXzcMqR/GVMkQDkFQFNxrQCQJSApRBfIBzCDWNpTYgeY/UAhUQ+rVtxHzJ1fXhCPmVQm3CAexkkQgi5cQzl5XbUKjcikw7+0tB+f6/rOjUQXjfaKz+Hq5s1LGOjdzQhky1dARECipbH2kveLAOqQAam+RDDDiXYgMfziyAdbwqisbG6raub7+394d7xAFkw3BXpqhCEo+/fmKWAOLFvzGkyXFsbND8T7X/wAyd7jQxTC4lhaEsLIbGBlG0HDzNGRAo9RkGPuIalAmJ8Q6LHnGnID6SCrqdLqR3BG84+Xpet6fIGx5G6jCoNIa1Wf9R5Ncid3IalqxHEdNTpUZXZlKo84fHuryEKuBUJLH94QStUUJUf6qPfaKbPlzHWrFiApKtkrGS3+UqBsNPBnqmKtepRuKsbGvvOf1HhpTGVwqHZ/SzCgyqeCQfrC+01o6tCtph8m5V3uY83h4QFQdZZMi4tSjSHFEB3X5FAn5lp4h1C4lKdO+pVUKhFKDVMGI/wB3eKXptGZtGPKGb1vqFIoU7hK233NTTjYjnI5JBJtvQAd1N+17UeJTvm/PIJEY/Cnw9OSPS7ZPMON/X5ZYURj0m6HaN6pCSn7rJZIOpN2QkADUTvQtiK9oQ6MLkRidzsQzEesAm1s8HYfhF9UWyNpRqBdfUCQ3uCw9wwqx2aCqbcgdLw3rlzBlBJbHS2a9e31V87/jHHEQLN18/wDM5mRvUSPRlHpHpva+xGxvc7+8xtnzLkKjJoonTZLgir9S/fbaZ/xS/C4E2tztKT3i2WEudy3qK6SgIABDBu/PaCre8SklkValjmQwMfNRiCJnL6voy7TqaTcFuNpdNWlyhmFH0ivaSaW6e+ZUqaXkBKt8Qt5m6ZzGuxsVLahkjlEkFTIDvJAbDEWWqNTj2kMCSmEU/UUajQ8UNAUmT4hgQWEheIBlSkEIQqikChCxIB/P8ZSiMUSWBBGq4QWeTFgQPEui81QQfpNyLNpPA0ec8a67KMoZ/wDxg7KO89X0fUjLiVl2sfwnF6vwpc66i269rqdXwvHpx1N+u6H06UsoclsJAIR5kqc4gVkWWwkURjD88+8Xk6TE/wBSD8Nv4jvIZVGJKLqw5Zgz+HZEDlCXA8spVawFuwQRR555i+jzVYR7oktq+rY+pCDxsVIPtOuhnL8fcY8fm7VspsXZPp3PO6kj+E1oqdT0Pcc7mvpen1tZXSqn0i77VZH9YadPiVgVxjUOCe39Jm8K6oFm7Ft+CVJOxo9roGvmaHO8mpPU0xAu+o2e+3tA8kAQixlVcpWAiqAIVQBdwlPMABuDUKorMTXplIBtyStN8yQsBiTHCqSSayQWZFSSSMQYNxhahJJMxmfGNR/Kaity5I67MCGVplySADBl3JJJYBapYkkkNDDEbhyVJJJYIz9R4WGbUCR713mlqVaEkknU3CYCrlsCRJJKZJSwiJJIblFAy5JIhkI+ag5casCrAFD9SkWDJJGBnx8+Wg0IpuxvYHbeHms7iSSW7MEVUFthJJGrgzNlfce0cr3JJNWrCBa5NVSSRFC/NlSSS9KHB//Z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http://www.speyfisheryboard.com/wp-content/uploads/2012/02/GS.jpg"/>
          <p:cNvPicPr>
            <a:picLocks noChangeAspect="1" noChangeArrowheads="1"/>
          </p:cNvPicPr>
          <p:nvPr/>
        </p:nvPicPr>
        <p:blipFill>
          <a:blip r:embed="rId4" cstate="print"/>
          <a:srcRect l="12384" t="-855" r="15789"/>
          <a:stretch>
            <a:fillRect/>
          </a:stretch>
        </p:blipFill>
        <p:spPr bwMode="auto">
          <a:xfrm>
            <a:off x="474132" y="4495800"/>
            <a:ext cx="1964267" cy="1828800"/>
          </a:xfrm>
          <a:prstGeom prst="rect">
            <a:avLst/>
          </a:prstGeom>
          <a:noFill/>
        </p:spPr>
      </p:pic>
      <p:pic>
        <p:nvPicPr>
          <p:cNvPr id="31754" name="Picture 10" descr="http://www.frw.ca/albums/Correcting-Stormwater-Mistakes/Fish_covered_in_fungus_due_to_stress_and_pollution_from_storm_sewers_2998_IMG0062.jpg"/>
          <p:cNvPicPr>
            <a:picLocks noChangeAspect="1" noChangeArrowheads="1"/>
          </p:cNvPicPr>
          <p:nvPr/>
        </p:nvPicPr>
        <p:blipFill>
          <a:blip r:embed="rId5" cstate="print"/>
          <a:srcRect t="29412" b="7843"/>
          <a:stretch>
            <a:fillRect/>
          </a:stretch>
        </p:blipFill>
        <p:spPr bwMode="auto">
          <a:xfrm>
            <a:off x="4953000" y="4495800"/>
            <a:ext cx="3238500" cy="1524000"/>
          </a:xfrm>
          <a:prstGeom prst="rect">
            <a:avLst/>
          </a:prstGeom>
          <a:noFill/>
        </p:spPr>
      </p:pic>
      <p:pic>
        <p:nvPicPr>
          <p:cNvPr id="31756" name="Picture 12" descr="http://www.aquariumoddities.com/wp-content/uploads/2008/07/costia2.jpg"/>
          <p:cNvPicPr>
            <a:picLocks noChangeAspect="1" noChangeArrowheads="1"/>
          </p:cNvPicPr>
          <p:nvPr/>
        </p:nvPicPr>
        <p:blipFill>
          <a:blip r:embed="rId6" cstate="print"/>
          <a:srcRect l="7818" t="13144" r="6189" b="17755"/>
          <a:stretch>
            <a:fillRect/>
          </a:stretch>
        </p:blipFill>
        <p:spPr bwMode="auto">
          <a:xfrm>
            <a:off x="2133600" y="2895600"/>
            <a:ext cx="2514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to Start a Salt Treatment?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Prophylactic Treatment</a:t>
            </a:r>
          </a:p>
          <a:p>
            <a:pPr lvl="1"/>
            <a:r>
              <a:rPr lang="en-US" sz="2800" dirty="0" smtClean="0"/>
              <a:t>Prior to a water change</a:t>
            </a:r>
          </a:p>
          <a:p>
            <a:pPr lvl="1"/>
            <a:r>
              <a:rPr lang="en-US" sz="2800" dirty="0" smtClean="0"/>
              <a:t>0.5% salt solution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Therapeutic Treatment</a:t>
            </a:r>
          </a:p>
          <a:p>
            <a:pPr lvl="1"/>
            <a:r>
              <a:rPr lang="en-US" sz="2800" dirty="0" smtClean="0"/>
              <a:t>Disease episode</a:t>
            </a:r>
          </a:p>
          <a:p>
            <a:pPr lvl="1"/>
            <a:r>
              <a:rPr lang="en-US" sz="2800" dirty="0" smtClean="0"/>
              <a:t>1% -3% salt solution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Salt Treatment Table</a:t>
            </a:r>
            <a:br>
              <a:rPr lang="en-US" sz="3600" dirty="0" smtClean="0"/>
            </a:br>
            <a:r>
              <a:rPr lang="en-US" sz="3600" dirty="0" smtClean="0"/>
              <a:t>30 Minute Treatment Concentration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66700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Solution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lbs/gal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0.0417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0.0834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0.1668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0.2502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Cooperative Nursery Unit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146 Sponsors, 160 Nurseries</a:t>
            </a:r>
          </a:p>
          <a:p>
            <a:endParaRPr lang="en-US" sz="800" dirty="0" smtClean="0"/>
          </a:p>
          <a:p>
            <a:r>
              <a:rPr lang="en-US" sz="3600" dirty="0" smtClean="0"/>
              <a:t>~1.1 million brook, brown, rainbow, and golden rainbow trout fingerlings</a:t>
            </a:r>
          </a:p>
          <a:p>
            <a:pPr lvl="1"/>
            <a:r>
              <a:rPr lang="en-US" sz="3400" dirty="0" smtClean="0"/>
              <a:t>Channel catfish, muskellunge, tiger muskellunge, largemouth bass, walleye, and perch</a:t>
            </a:r>
          </a:p>
          <a:p>
            <a:pPr lvl="1"/>
            <a:endParaRPr lang="en-US" sz="800" dirty="0" smtClean="0"/>
          </a:p>
          <a:p>
            <a:r>
              <a:rPr lang="en-US" sz="3600" dirty="0" smtClean="0"/>
              <a:t>Participate in the steelhead and Lake Erie brown trout programs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Prophylactic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% Solution (0.5%)</a:t>
            </a:r>
          </a:p>
          <a:p>
            <a:endParaRPr lang="en-US" sz="800" dirty="0" smtClean="0"/>
          </a:p>
          <a:p>
            <a:r>
              <a:rPr lang="en-US" sz="3600" dirty="0" smtClean="0"/>
              <a:t>Water volume (gallons)</a:t>
            </a:r>
          </a:p>
          <a:p>
            <a:endParaRPr lang="en-US" sz="800" dirty="0" smtClean="0"/>
          </a:p>
          <a:p>
            <a:r>
              <a:rPr lang="en-US" sz="3600" dirty="0" smtClean="0"/>
              <a:t>30 minute bath treatment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Salt Treatment Table</a:t>
            </a:r>
            <a:br>
              <a:rPr lang="en-US" sz="3600" dirty="0" smtClean="0"/>
            </a:br>
            <a:r>
              <a:rPr lang="en-US" sz="3600" dirty="0" smtClean="0"/>
              <a:t>30 Minute Treatment Concentration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66700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Solution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lbs/gal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0.0417</a:t>
                      </a:r>
                      <a:endParaRPr lang="en-US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0.0834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0.1668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0.2502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Prophylactic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Lbs of salt = (salt lbs/gal) X (gal of water)</a:t>
            </a:r>
          </a:p>
          <a:p>
            <a:endParaRPr lang="en-US" sz="800" dirty="0" smtClean="0"/>
          </a:p>
          <a:p>
            <a:r>
              <a:rPr lang="en-US" sz="3100" dirty="0" smtClean="0"/>
              <a:t>Lbs of salt = (0.0417 lbs/gal) X (53 gal)</a:t>
            </a:r>
          </a:p>
          <a:p>
            <a:endParaRPr lang="en-US" sz="800" dirty="0" smtClean="0"/>
          </a:p>
          <a:p>
            <a:r>
              <a:rPr lang="en-US" sz="3100" dirty="0" smtClean="0"/>
              <a:t>Lbs of salt = </a:t>
            </a:r>
            <a:r>
              <a:rPr lang="en-US" sz="3100" b="1" i="1" dirty="0" smtClean="0"/>
              <a:t>2.2101 lbs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Prophylactic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Do not feed the day of the treatment</a:t>
            </a:r>
          </a:p>
          <a:p>
            <a:endParaRPr lang="en-US" sz="900" dirty="0" smtClean="0"/>
          </a:p>
          <a:p>
            <a:r>
              <a:rPr lang="en-US" sz="3600" dirty="0" smtClean="0"/>
              <a:t>Turn off filtration</a:t>
            </a:r>
          </a:p>
          <a:p>
            <a:endParaRPr lang="en-US" sz="800" dirty="0" smtClean="0"/>
          </a:p>
          <a:p>
            <a:r>
              <a:rPr lang="en-US" sz="3600" dirty="0" smtClean="0"/>
              <a:t>Continue to run chiller and aeration</a:t>
            </a:r>
          </a:p>
          <a:p>
            <a:endParaRPr lang="en-US" sz="900" dirty="0" smtClean="0"/>
          </a:p>
          <a:p>
            <a:r>
              <a:rPr lang="en-US" sz="3600" dirty="0" smtClean="0"/>
              <a:t>Remove ~1 gallon of water and place in a bucket with the salt</a:t>
            </a:r>
          </a:p>
          <a:p>
            <a:endParaRPr lang="en-US" sz="900" dirty="0" smtClean="0"/>
          </a:p>
          <a:p>
            <a:r>
              <a:rPr lang="en-US" sz="3600" dirty="0" smtClean="0"/>
              <a:t>Mix and dump into the tank</a:t>
            </a:r>
          </a:p>
          <a:p>
            <a:endParaRPr lang="en-US" sz="900" dirty="0" smtClean="0"/>
          </a:p>
          <a:p>
            <a:r>
              <a:rPr lang="en-US" sz="3600" dirty="0" smtClean="0"/>
              <a:t>After 30 minutes remove water and replace with new water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Prophylactic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Make sure new water is suitable for the fish </a:t>
            </a:r>
          </a:p>
          <a:p>
            <a:pPr lvl="1"/>
            <a:r>
              <a:rPr lang="en-US" sz="2800" dirty="0" smtClean="0"/>
              <a:t>Temperature and pH</a:t>
            </a:r>
          </a:p>
          <a:p>
            <a:pPr lvl="1"/>
            <a:r>
              <a:rPr lang="en-US" sz="2800" dirty="0" smtClean="0"/>
              <a:t>Chill water if needed</a:t>
            </a:r>
          </a:p>
          <a:p>
            <a:pPr lvl="1"/>
            <a:endParaRPr lang="en-US" sz="800" dirty="0" smtClean="0"/>
          </a:p>
          <a:p>
            <a:r>
              <a:rPr lang="en-US" sz="3600" dirty="0" smtClean="0"/>
              <a:t>Stagger water changes over 2 days</a:t>
            </a:r>
          </a:p>
          <a:p>
            <a:pPr lvl="1"/>
            <a:r>
              <a:rPr lang="en-US" sz="2800" dirty="0" smtClean="0"/>
              <a:t>10 gallons immediately after treatment</a:t>
            </a:r>
          </a:p>
          <a:p>
            <a:pPr lvl="1"/>
            <a:r>
              <a:rPr lang="en-US" sz="2800" dirty="0" smtClean="0"/>
              <a:t>10 gallons the following day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Therapeutic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% Solution (1%-3%)</a:t>
            </a:r>
          </a:p>
          <a:p>
            <a:endParaRPr lang="en-US" sz="800" dirty="0" smtClean="0"/>
          </a:p>
          <a:p>
            <a:r>
              <a:rPr lang="en-US" sz="3600" dirty="0" smtClean="0"/>
              <a:t>Water volume (gallons)</a:t>
            </a:r>
          </a:p>
          <a:p>
            <a:endParaRPr lang="en-US" sz="800" dirty="0" smtClean="0"/>
          </a:p>
          <a:p>
            <a:r>
              <a:rPr lang="en-US" sz="3600" dirty="0" smtClean="0"/>
              <a:t>30 minute bath treatment</a:t>
            </a:r>
          </a:p>
          <a:p>
            <a:endParaRPr lang="en-US" sz="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Salt Treatment Table</a:t>
            </a:r>
            <a:br>
              <a:rPr lang="en-US" sz="3600" dirty="0" smtClean="0"/>
            </a:br>
            <a:r>
              <a:rPr lang="en-US" sz="3600" dirty="0" smtClean="0"/>
              <a:t>30 Minute Treatment Concentration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66700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Solution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lbs/gal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0.0417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en-US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0.0834</a:t>
                      </a:r>
                      <a:endParaRPr lang="en-US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0.1668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0.2502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Therapeutic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Lbs of salt = (salt lbs/gal) X (gal of water)</a:t>
            </a:r>
          </a:p>
          <a:p>
            <a:endParaRPr lang="en-US" sz="800" dirty="0" smtClean="0"/>
          </a:p>
          <a:p>
            <a:r>
              <a:rPr lang="en-US" sz="3100" dirty="0" smtClean="0"/>
              <a:t>Lbs of salt = (0.0834 lbs/gal) X (53 gal)</a:t>
            </a:r>
          </a:p>
          <a:p>
            <a:endParaRPr lang="en-US" sz="800" dirty="0" smtClean="0"/>
          </a:p>
          <a:p>
            <a:r>
              <a:rPr lang="en-US" sz="3100" dirty="0" smtClean="0"/>
              <a:t>Lbs of salt = </a:t>
            </a:r>
            <a:r>
              <a:rPr lang="en-US" sz="3100" b="1" i="1" dirty="0" smtClean="0"/>
              <a:t>4.4202 lbs</a:t>
            </a:r>
          </a:p>
          <a:p>
            <a:endParaRPr lang="en-US" sz="800" dirty="0" smtClean="0"/>
          </a:p>
          <a:p>
            <a:r>
              <a:rPr lang="en-US" sz="3100" dirty="0" smtClean="0"/>
              <a:t>Follow the same treatment guidelines as the </a:t>
            </a:r>
            <a:r>
              <a:rPr lang="en-US" sz="3100" dirty="0" smtClean="0"/>
              <a:t>prophylactic</a:t>
            </a:r>
            <a:r>
              <a:rPr lang="en-US" sz="3100" dirty="0" smtClean="0"/>
              <a:t> </a:t>
            </a:r>
            <a:r>
              <a:rPr lang="en-US" sz="3100" dirty="0" smtClean="0"/>
              <a:t>treatment in regards to aquarium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Not Enough Salt?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Volume Reduction</a:t>
            </a:r>
          </a:p>
          <a:p>
            <a:endParaRPr lang="en-US" sz="700" dirty="0" smtClean="0"/>
          </a:p>
          <a:p>
            <a:pPr lvl="1"/>
            <a:r>
              <a:rPr lang="en-US" sz="2800" dirty="0" smtClean="0"/>
              <a:t>Lbs of salt = (0.0834 lbs/gal) X (53 gal)</a:t>
            </a:r>
          </a:p>
          <a:p>
            <a:endParaRPr lang="en-US" sz="700" dirty="0" smtClean="0"/>
          </a:p>
          <a:p>
            <a:pPr lvl="1"/>
            <a:r>
              <a:rPr lang="en-US" sz="2800" dirty="0" smtClean="0"/>
              <a:t>Lbs of salt = </a:t>
            </a:r>
            <a:r>
              <a:rPr lang="en-US" sz="2800" b="1" i="1" dirty="0" smtClean="0"/>
              <a:t>4.4202 lbs</a:t>
            </a:r>
          </a:p>
          <a:p>
            <a:endParaRPr lang="en-US" sz="700" b="1" i="1" dirty="0" smtClean="0"/>
          </a:p>
          <a:p>
            <a:endParaRPr lang="en-US" sz="700" b="1" i="1" dirty="0" smtClean="0"/>
          </a:p>
          <a:p>
            <a:endParaRPr lang="en-US" sz="700" b="1" i="1" dirty="0" smtClean="0"/>
          </a:p>
          <a:p>
            <a:endParaRPr lang="en-US" sz="700" b="1" i="1" dirty="0" smtClean="0"/>
          </a:p>
          <a:p>
            <a:pPr lvl="1"/>
            <a:r>
              <a:rPr lang="en-US" sz="2800" dirty="0" smtClean="0"/>
              <a:t>Lbs of salt = (0.0834 lbs/gal) X (33 gal)</a:t>
            </a:r>
          </a:p>
          <a:p>
            <a:endParaRPr lang="en-US" sz="700" dirty="0" smtClean="0"/>
          </a:p>
          <a:p>
            <a:pPr lvl="1"/>
            <a:r>
              <a:rPr lang="en-US" sz="2800" dirty="0" smtClean="0"/>
              <a:t>Lbs of salt = </a:t>
            </a:r>
            <a:r>
              <a:rPr lang="en-US" sz="2800" b="1" i="1" dirty="0" smtClean="0"/>
              <a:t>2.7522 lbs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SALT2.JPG"/>
          <p:cNvPicPr>
            <a:picLocks noChangeAspect="1" noChangeArrowheads="1"/>
          </p:cNvPicPr>
          <p:nvPr/>
        </p:nvPicPr>
        <p:blipFill>
          <a:blip r:embed="rId2" cstate="print"/>
          <a:srcRect l="15068" t="5479"/>
          <a:stretch>
            <a:fillRect/>
          </a:stretch>
        </p:blipFill>
        <p:spPr bwMode="auto">
          <a:xfrm>
            <a:off x="304800" y="762000"/>
            <a:ext cx="5257800" cy="43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My Documents\TREATMENT2.JPG"/>
          <p:cNvPicPr>
            <a:picLocks noChangeAspect="1" noChangeArrowheads="1"/>
          </p:cNvPicPr>
          <p:nvPr/>
        </p:nvPicPr>
        <p:blipFill>
          <a:blip r:embed="rId3" cstate="print"/>
          <a:srcRect l="14876" t="6612"/>
          <a:stretch>
            <a:fillRect/>
          </a:stretch>
        </p:blipFill>
        <p:spPr bwMode="auto">
          <a:xfrm>
            <a:off x="3429000" y="2209800"/>
            <a:ext cx="5232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84698" cy="361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Bath Treatment Example</a:t>
            </a:r>
            <a:endParaRPr lang="en-US" sz="5000" dirty="0"/>
          </a:p>
        </p:txBody>
      </p:sp>
      <p:sp>
        <p:nvSpPr>
          <p:cNvPr id="1028" name="AutoShape 4" descr="data:image/jpeg;base64,/9j/4AAQSkZJRgABAQAAAQABAAD/2wCEAAkGBhAQEBAUEBAQEBUUDw8PEBQPDw8PDw8PFBAVFBQQFBQXGyYeFxkjGRQUHy8gIycpLCwsFR4xNTAqNSYrLCkBCQoKDgwNFA8PFCkYFBgpKSkpKSkpKSkpKSkpKSkpKSkpKSkpKSkpKSkpKSkpKSkpKSkpKSkpKSkpKSkpKSkpKf/AABEIAK4BIgMBIgACEQEDEQH/xAAcAAACAwEBAQEAAAAAAAAAAAABAgMEBQAGBwj/xAA+EAACAQICBgYIBQMDBQAAAAAAAQIDEQQhBRIxQVFhBhMUcZGyIiNzgaGxwfAyM0JScgcV8VNighZDksLR/8QAFwEBAQEBAAAAAAAAAAAAAAAAAAECA//EABkRAQEBAQEBAAAAAAAAAAAAAAARARIhAv/aAAwDAQACEQMRAD8A+e4382r7Wp52Qk2O/Nqe1qedkaRlpyRwUjrBXIJ1ggdY6wUEIWwbBSOsALAaHsABGhR2hWAgrGYrCgxBmKwAMKEAhAcmAxwAgcFIAyA4444DjgnBAOCAJHAYwC4FsK0O0LY1mIGqcE4sVbxv5tT2lTzsiTJcb+bU9rU87IjmohAhgrghSDYDkg2CkGwAsdYc6wQuqK0SWA0FRMVokaI5ARsRjMt0NGOUNeT1Y6yhHK7k7XfdZfMDX0n0dVPCuSnKUoKDqXpyjTV/2SavyzttPLnra+InXpukqmIndxWo6mvDVissrZtO1rnmsVgZQV9q48OF0EVd4ULcKYDBQDihgoW4SKIUAKAJxwQOC0GlFNq71VdXdr2XG28uaRrQm1KGVoqNtW3orZLvLEUrHWCAqBYDGYpcAOYbHGgLAGscBaxq9bV9rU87IrE2NXrantKnnZDY5q6wyAMQFDCoYKZBAhkE3XWDY5BIyAGMBhUckRTJ5EM0VcR043lFPe0Wqre579nMpyNWNBThGSnBXjdqUrWYFehiqibTk0mkpZW1op3s7brpFqc1NNN39CV9v4bNkawy31KT7qiO0jUjToT1ZRbnamtV3snnJ+Ct7yjATGuRqQ1yh0wpkdwpgSBTI7jXAcJGmOmSBrhTFTCih4k0/RTXG23bZEEdq923YWMdBKeUoyTSfoXsr7giC4RbBA6wbBOLUCwLDWOLgWwQ2CEqbG/m1PaVPOyImxi9bU9pU87ITm2KChQ3CnQREx0whkOhEHWImmCJc7WKQ4GC4GFjpEUh5MjkBFMnwS1oyV842aW7Ve/x+ZXmdg8QoVItvJ3i+6WXzsaRboUG5W579hS01PVmoJ31FnlZa7zduVrG/onDxlVlrvVhCM6tR7owhHWk/BfI8RisepSlLNuUpS8XewzBOpB1igsY+Ae28jUF/WGUygsauDGWOXBiC9rDJlHt8eYyx0efgSKupjKRSWOhx+AyxsP3CIupjJlSOLj+5eJtdH+j9fGytRinFfjqSdqcO973yQgpJjax9Q0T0PwuEinK1apaznUinFPhCDyXftE0xoOjXi1KMVL9E6cIxlHwtdcmXnR8zQUXNJaJqYd+lnFu0Zx/C+XJ8mUrgOjhdYDZIhrnIW4bmjROBc4Mxaxv5lT2lTzsgK2kNKetq2X/AHannZWlpOW7Ixy6NNMKMft8+IFipcRyNlo5S5mM68nvZ2s+LHI2Ovit6OeMhxMiw1i8q0+3w4vwEek47osoINhMRbekf9oHpB7kVjtcRUssZPl4CSxE3vFTZxYmllrP9TI44GUnZXk3kkrtt8ifWLGBx8qU4zja64tq63q6zA1a8a/ZpRVOqnWjTp1PVyXoRacs7b5Rijz/APZnwazs+TPYf9ZONGK6uTc4SSfXz1E9bbqtbOV9yMOtpHXnKXF3e7O2bM5ujPj0fbJI9Gi9HHE0ceh6KEejKJYdFY8zQhpBFinpHmh6MyPRSPAlXROP7TTWkftEsNJPh8h6MldEo/tDHoXd2ULt7Elmzcp6Xt+lF/C9KpU9iiv+OfiUV9C/0roxani81tVKLef8mvkj2icKUFClCNOEVaMYpRil3GDDpentivkSLpDB7l4m7gv1KvFr77yFzyv9CnU0rTe1PxRFPSlPg/gKjq6j6SlHWjLKSkrpo81pXoSpXnharSebpt3S5Rk/kzenpKlz99mV1paMXeLy4PIeDxNTo7Xi7Ock999qEehK/wDqM9ni9NQms6ak+LlZrwM6WKjwa96aIPNf2iv/AKjEei66/Wz0kq8SOVZBK89/b8R+9nG/1qAErzWPh62r7Wp52Q6ho43D+tq+1qedkSwrJW1TqwqBc7MxlhGKKagHqy6sGOsGyUUFTG1WXlg2MsGxRn2YUmaPYg9iHQzrHWNHsR3YR0M45mj2IXsI6GcwGl2EXsQoqTrycYxbuo31cs0ntVyO5d7IDsgoqKTG6xk/ZWd2ctEarMZVmP2fkDqAOWIY6xL4i9T3/A7qSeCTtcuIVi3xIerB1ZRo0NJP/b72XaOkeUc+FjBUFxfgOoQ/d8GIPRvH8PmiGeNe93MZQhun8Wjp0+E1/wCQgv1NIPkQSx7KLg/3fFCSuEq48W2F4nmUGztcovdoB2gqa/MVy5lRe68BT1lxAEjdxeE9ZU9pU87I1hTXxVD1lT2k/MxFQOLbOWFHWFNBUBlQAz1hRlhjQVAKoBVBYYPZjRVAZUOQRmdnD2c0+oO6ggzVhwOgafUHdnAy+zndmNbsvI9HoH+nVfENSq3oU7XvJeslwtH6so8PTwUpyjGKcpSajFLa5N2SR6/Rn9JcXVUZVJU6Ce1SbnUS/isvifQ9D9FMJg86cFKdrOpUtKfet0fcadersvNRXFPjltA+ZYj+kM3Cbo4hTlFv0Z03TjJcFK7zPJ6Y6JYnCfn0ZRWVpL0oXe7WWV+R92ddZLWzztnu7yOUb62t6SataaUk888nkB+eXhxHh0fS+lP9PtWLq4SMpek9eklfUi1k4b2uXM8N2cDLeHA8OacsOK8NyAzXhxXhzReGB1AozHhxHhzUeH5CSoFoy3QB1JoyoCOgUUVT7vAWaL3VEU6RajPlAGqXJUiN0i1FawpYdMGoVUFgahPqAcOARF1aOJdV8AlHucVR9Of85+ZkapF3Ex9Of85+ZiKBwbV1SD1ZPqBUQIVAdUySK5HaoC6iHVMlhRuTww7KK8cNyQzwttxbWHvus+5lvB6JqVZWim+dvRXexBkdRxyNnRHROriLO2pD90t/cj1Gi+i9OnaVT1kua9GPcjdU1bLLcuBqIpaL6N4fDJasYylZXnJa0/dw9xqJyt9WRdYB1HxtlkB1TDt5Xsr3utpV7JUUv0STttWbtsy7vkW4ztv8LjyryexJLvAqLDztZai7+XIeMJxWeq+65I66vv8AcPGot2f3tII1Tk7XklnkrWy52PP6e6D0a+tOHqqjzdlenKX+5LY+aPT6yvstw4HJxsUfG9K9Ha+GdqtNxW6W2Eu6RnPDn3DE2lG0kpLg0pJrmmeY0x0Ho1bzoNUnvhZum3/6jkr5m8OcsLyNjH6Iq0Xq1INcHti+57ynKkZiqMqJE6JoSh95kM4gUnSEdHkW5RI5oCq6KIKlNFuceZHKARRlR5EcqJecSOUS1NUZUhOqLzpiuBrNRRdBkcqTRdlAjnC5pFTVOLXUcjhUe4xEfTn/ADn5mRJE+Jj6c/5z8zB1ZxdCIdQvyH1OBNCkt5VJRoX5FungW7ZLwzHwtKL2buJr4Wmssr5/eRvMFKGjWaWE0LxNTCYaN+JeSsakSs7D6Ch+rPM1KUFCyiklyQFnfuBrPZns7gia+3eBTWy9yGG3jfnb3MOuk3lb7sRU0JcH3XOdRLfZ8MnfuIZS2Xs9y494Lvbs8EQTdfZ87bBlWfD6oqzqver7hlNvbZd3Agua19jXu4AVlszeRXhOz+q3MLqbdq7l8UBL1jzvd+4Gvs2247CJztvfxbb4WO1slky0TSq27vmc8Srd5U1ru+fyRzf+OJoSYmEKitOKknuavn9Geax/RqKu4bNtntXI3VPh98yOpJ7wjxtbQbV7re+NjPr6Ma+/ge9k7/ewpYjARld2XEvOaV4SphLbu8rVMO1uPV4zBWtlcyq2GMb8rWA6fISUOKNSpR4bipVgzO5BRlTInAuTiQtEKruAkolhxIZlxEDgdqkg1KCvdm8ZR6nJgLXWc0cVHqMS1rz/AJy8zAnwOry9Of8AOfmYLnJ1OkT0preV9cdSdgL9KsttkuBeoYuLt6W7LLIxVN/e0enVty5mqPW4THZb+G65owxCa589p4yhjdWzzeee69uZcpaT22byz9J29zNXEj1cZrnnk+QXUtttZ5ZbTzlDTFmrvK3G72mhT0rF/iXx3lGgq0Y7nt7mnyGlm8svfdlOOOhKyvbhmWYYhW/T4PaIVLTiuDfC7HdmvuxBKsnseav4iyxWxPK/ffvIJLp5KST8Nm5ENmnve272LwDUnmtZb7pt7HbYB4hSWVv+OZIqTrVs2fAaFVLi+/cU3Vs83d7/AEchnJtZ5c4//Ci51y38Bddc7c2VlUirL7uF1tyS72sgibrbq+XcyOVXa9ngRzqxbW97iN1e76lEiqbfoLKe1Z59xWnNb23yW8Xr9VPO3DO5Zollk/dsFjVX+SrVxkVbNbbbMyridJxs3w472XGdTYyss9hh16qTsV62MTz99+ZSq1E978d5N+lSVai48ylVqIWsttpX4XKNXW5nPdVNUXAhkRObElUaMoeRDIWVZkUqpoSWJIIqusxo19hrGdW+qXEBD13M4qPWV/xz/nPzMWzW3I7Ez9Of85+ZkWuzm6J4se/MrRY8atthBYGv9oruYVMirCq8Qxq29/iQKZ2uBc17b+4aOI2Z7HxKKmMplGjTxdix2/Jq7tfiYqq5hVYtG5T0hJXs398SR6VnlsyW/MwlXJOsHQ3f7vJtXd/d9BqemJLZa1t2XgYHWiyrl6Ho46Xffxu2gPSz3ZeHyMBTfEHXcR0N/wDu2zJX4gWl8s8nle30PPvEsWWJbL0jf/u3C3LLMgraYkv8owp4lkEsQ2OiNippeXEgek3bNvl3mVKYk5MnQ0FjW3+JeJVxGNbyu2vqUqkiN1CUTvEPYRSqCuQkmQg63MVzEciOUgJJWsV5QQXIjlUAScCGUR5SImzTJZMTO9zpSsKqppNS9YuBxX65nBI//9k="/>
          <p:cNvSpPr>
            <a:spLocks noChangeAspect="1" noChangeArrowheads="1"/>
          </p:cNvSpPr>
          <p:nvPr/>
        </p:nvSpPr>
        <p:spPr bwMode="auto">
          <a:xfrm>
            <a:off x="0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Content Placeholder 17" descr="Pi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895600"/>
            <a:ext cx="3595687" cy="2392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Therapeutic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Dip Treatment</a:t>
            </a:r>
          </a:p>
          <a:p>
            <a:pPr lvl="1"/>
            <a:r>
              <a:rPr lang="en-US" sz="2800" dirty="0" smtClean="0"/>
              <a:t>Replacement fish or current fish (if possible)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3% salt solution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2 buckets: 1 with freshwater and 1 with 3% salt solution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Bucket water and aquarium water must be close in temperature</a:t>
            </a:r>
          </a:p>
          <a:p>
            <a:pPr lvl="2"/>
            <a:r>
              <a:rPr lang="en-US" dirty="0" smtClean="0"/>
              <a:t>Refrigerate/chill if necessary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Therapeutic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Dip Treatment</a:t>
            </a:r>
          </a:p>
          <a:p>
            <a:pPr lvl="1"/>
            <a:r>
              <a:rPr lang="en-US" sz="2800" dirty="0" smtClean="0"/>
              <a:t>Mix salt in a bucket with 2-3 gallons of water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Place aeration in the bucket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Dip a net full of fish in the bucket until fish lose equilibrium (10-60 seconds)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Dip the net full of fish in the rinse bucket (1-2 seconds) and place in aquarium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Salt Treatment Table</a:t>
            </a:r>
            <a:br>
              <a:rPr lang="en-US" sz="3600" dirty="0" smtClean="0"/>
            </a:br>
            <a:r>
              <a:rPr lang="en-US" sz="3600" dirty="0" smtClean="0"/>
              <a:t>30 Minute Treatment Concentration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667000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Solution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lbs/gal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0.0417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0.0834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0.1668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3%</a:t>
                      </a:r>
                      <a:endParaRPr lang="en-US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</a:rPr>
                        <a:t>0.2502</a:t>
                      </a:r>
                      <a:endParaRPr lang="en-US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Therapeutic Treatment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Dip Treatment</a:t>
            </a:r>
          </a:p>
          <a:p>
            <a:pPr lvl="1"/>
            <a:r>
              <a:rPr lang="en-US" sz="2800" dirty="0" smtClean="0"/>
              <a:t>Lbs of salt = (0.2502 lbs/gal) X (3 gal)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Lbs of salt = </a:t>
            </a:r>
            <a:r>
              <a:rPr lang="en-US" sz="2800" b="1" i="1" dirty="0" smtClean="0"/>
              <a:t>0.7506 lbs</a:t>
            </a:r>
            <a:endParaRPr lang="en-US" sz="2800" b="1" i="1" dirty="0"/>
          </a:p>
        </p:txBody>
      </p:sp>
      <p:pic>
        <p:nvPicPr>
          <p:cNvPr id="34818" name="Picture 2" descr="Y:\Documents\Furunculosis Vaccination\FuruncVacc3.jpg"/>
          <p:cNvPicPr>
            <a:picLocks noChangeAspect="1" noChangeArrowheads="1"/>
          </p:cNvPicPr>
          <p:nvPr/>
        </p:nvPicPr>
        <p:blipFill>
          <a:blip r:embed="rId2" cstate="print"/>
          <a:srcRect l="7947" t="9934" r="6623"/>
          <a:stretch>
            <a:fillRect/>
          </a:stretch>
        </p:blipFill>
        <p:spPr bwMode="auto">
          <a:xfrm>
            <a:off x="4572000" y="3645195"/>
            <a:ext cx="3581400" cy="2831805"/>
          </a:xfrm>
          <a:prstGeom prst="rect">
            <a:avLst/>
          </a:prstGeom>
          <a:noFill/>
        </p:spPr>
      </p:pic>
      <p:pic>
        <p:nvPicPr>
          <p:cNvPr id="34819" name="Picture 3" descr="Y:\Documents\Furunculosis Vaccination\FuruncVacc5.jpg"/>
          <p:cNvPicPr>
            <a:picLocks noChangeAspect="1" noChangeArrowheads="1"/>
          </p:cNvPicPr>
          <p:nvPr/>
        </p:nvPicPr>
        <p:blipFill>
          <a:blip r:embed="rId3" cstate="print"/>
          <a:srcRect l="10526" t="5263" r="13158"/>
          <a:stretch>
            <a:fillRect/>
          </a:stretch>
        </p:blipFill>
        <p:spPr bwMode="auto">
          <a:xfrm>
            <a:off x="598311" y="3581400"/>
            <a:ext cx="311008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Salt Treatments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Prophylactic Treatment</a:t>
            </a:r>
          </a:p>
          <a:p>
            <a:pPr lvl="1"/>
            <a:r>
              <a:rPr lang="en-US" sz="2800" dirty="0" smtClean="0"/>
              <a:t>30 minute bath treatment (0.5%)</a:t>
            </a:r>
          </a:p>
          <a:p>
            <a:endParaRPr lang="en-US" dirty="0" smtClean="0"/>
          </a:p>
          <a:p>
            <a:r>
              <a:rPr lang="en-US" sz="3600" dirty="0" smtClean="0"/>
              <a:t>Therapeutic Treatment</a:t>
            </a:r>
          </a:p>
          <a:p>
            <a:pPr lvl="1"/>
            <a:r>
              <a:rPr lang="en-US" sz="2800" dirty="0" smtClean="0"/>
              <a:t>30 minute bath treatment (1%)</a:t>
            </a:r>
          </a:p>
          <a:p>
            <a:pPr lvl="1"/>
            <a:r>
              <a:rPr lang="en-US" sz="2800" dirty="0" smtClean="0"/>
              <a:t>Dip treatment (3%)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Dip Treatment Example</a:t>
            </a:r>
            <a:endParaRPr lang="en-US" sz="5000" dirty="0"/>
          </a:p>
        </p:txBody>
      </p:sp>
      <p:pic>
        <p:nvPicPr>
          <p:cNvPr id="6" name="Content Placeholder 5" descr="FuruncVac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167" b="8370"/>
          <a:stretch>
            <a:fillRect/>
          </a:stretch>
        </p:blipFill>
        <p:spPr>
          <a:xfrm>
            <a:off x="1524000" y="2286000"/>
            <a:ext cx="5410200" cy="3962400"/>
          </a:xfrm>
        </p:spPr>
      </p:pic>
      <p:sp>
        <p:nvSpPr>
          <p:cNvPr id="6146" name="AutoShape 2" descr="data:image/jpeg;base64,/9j/4AAQSkZJRgABAQAAAQABAAD/2wCEAAkGBwgHBgkIBwgKCgkLDRYPDQwMDRsUFRAWIB0iIiAdHx8kKDQsJCYxJx8fLT0tMTU3Ojo6Iys/RD84QzQ5OjcBCgoKDQwNGg8PGjclHyU3Nzc3Nzc3Nzc3Nzc3Nzc3Nzc3Nzc3Nzc3Nzc3Nzc3Nzc3Nzc3Nzc3Nzc3Nzc3Nzc3N//AABEIAKEAeQMBIgACEQEDEQH/xAAbAAABBQEBAAAAAAAAAAAAAAAFAgMEBgcBAP/EAEsQAAEDAwICBAgHDQYHAAAAAAECAwQABRESIQYxEyJBURQyYXGBkaGxFUJSYqLB0SMkJTM0NUNTY3Ky0vBzgoSSo+EWNmR0k7Px/8QAGgEAAgMBAQAAAAAAAAAAAAAAAwQAAQIFBv/EADERAAIBAgQEAwYHAQAAAAAAAAABAgMRBBIhMRMyQVFxgaEFFCJCUtEjM2GRsfDxBv/aAAwDAQACEQMRAD8AxZR2rnZSgnJwPRRl3hW7NtpWthsahnT0yAoegkVTdiAUjGM17G9EDZbikkGMo/urSfcaa+Dpic/er2f3c4qXRV0RDjUdGdOds865UlUKSk4VHdScZwUGkiHJJA6BYz26TUuiZkNY3FdKds5FPmFICQSys5PIDeueByT+gc/y1LomZEcivEjQAFY8lSRCk9sdz0prqbfI1fiHR/dqXRMy7kUEiuatqmuwJJVlEcpHcP8Ac0n4NmDcsKHpFTMis8e5DpQAxvRNm2yXkBtTaGjyC1qxj1A1Mk8MOs2x2e1LZebZ/GJSFAp9Y3qsyIpRezAAAzTvQD5YpBASMjcHtrmR3mtGhJPVNXuCiTLbYZaStxwoASBue/1VRFgYOK0/g4FM9onbQwtXqTQa3QSxmuVEf4CuZH5C7nzVIHDs4w1KMV1L4WAE6eY3zvQ0qUpIKlK5d9IwO0UC6OcqkV0f7k9XD1zVgKjgY+UtI+umuI3HLCxa2W4sIuPRlOOqcZQ6VK6RY579gFQ8DPIeqvcYJ+9bB/2Cv/c5RqFnIZw0lKT0GbbcLlcJIZjxISyeYRBa/loxPYudvZQ5IhwyFq0pKYbRBPdkJ2/2JoPwdLMS9x1KW0EHKT0qgkAKwDueR/3rSeJGDHtMkN/dFOtZG2esORPs9Xlo8504VIw6s6Uaacb2M3lXGSy4lOIZBPWxCZ9+mjztpbnW62TA/AYU/GJWFuIZKiFqGdIGOQFUp55TqxnkDsP67atrp1cOWBf7B0ep5dSvFRhdCuIajTbFCxJwAq425QHigT0DHsrqbGMbSbcvu/CCMfVQ/lXqSzHN4v6BIWKUQeh8CWQCcNyELOPNnNVi/OuCBoBOlagD5s5+qrXwsfwwlG/XadTjv6ivsqrX5GYSvmqFai/iQag1ni13K3qVpCNR091N7d4rvI13002dkT5O+tR4WTokPk/FgPq+hWXjdSR3qHvrUuHOc8n4ttfA/wAtAq7oQxrtKPmCD7K5S1DJrmmlzkiMVK4jt0y4MWZMKO48WbWt1wIGdKA85lR8gpjTVpgTnoZt0y3yLYpSLeYrzcuQUFJ6cuEYAPMYHpo2HdpXHMHJKbuVKJwheQ8lU6zzTGSUl0NpGopPp7vVzqwrhcVyX/CJtnkuONSlOoCVJwlKxhSBvuAQnA7DmjLvEdyedafdc4fU+yFdC4ZbvUKhhWwTg5Gw7qaXfrmp4vCbYEugjBDruMB0uAaQjHaQTzI3504537HS4lP6vUpk7hC9GW6qPaJSWtfxyjY6SrGQcEYB38nfROTFeicO2WPKQW3WzJStJ7Puuce2rE1xBcGIhhRX+HmogbU2lnpn1YSQQdyjPM59lV6Sy3EsNsgiUxJfZW+pZYKiAFKSRuQPLQq87wtcWxM4Ok7MGV6lV7TSJyQlwyQm/wAH5zmn1gj66AcRNlMWUk7FKjj10bsXUvcBXdJb/iFDuKUk/CSTthS/ea3HoM0Xyv8AUoxzXM11IKjsM0vo1/Ip07olofdmx88e+tS4fGGLorugOD1iswYGX2RyBWPfWp2L8iu57ohHroFXmRzsbzx8wPivBOew58lK5c6kQHVRZrEpLevwd1LhHfpIOD6qWRyoq4qRaZsYEvsaSlaW1I1pKkqIyAQDkE+UCnEWO5KflxkRFF+GCp9sLTlAHM4zv6M0WWuOq6vXVhq4uh59yS22qL1Qs6ikKIVvhSuY7PPT8i4POKROhRLkzc/Bmm1FEXKFONqHWBKycaQEnOeVG4aHFQh3AabJcFxHJSGErZQ2HVqS8hRCDnB0g5xsezsNLRYLgtJUltjSlbaD99NbKWAUDxuZBGPPRlVzdefE2zW2W24lxpXRtsamcpDgWknOdJLp2xy7q6q5xU+HlMC4ssLnxXUpQwlSWuiSkFBJWNyQQPRVqnHua4NLuA/gS5B9cfwbL6HUslrWkq1kZGBnfIBOeWBmo8qA9HCFOlpQWVJSW3UrGU4yOqezI9dWVm/PWoQFT7fILzDuEPOI6NTrAStISc/GTrxtnz94uSmLHYtkZNqlhSXypbr7HRqfb2whOFHfvI8lU4R6MxOjSto9QfcbZJtriWpbehZBPjBXIkHkewgiooSQM1ar/dGrtEdWxAnF1twJdfcio0htJJShSgo6SNW5HPAyBzqvuW+W20p1cOShoDUVqaUAB35xyrE42egGvTUJfA7o5bVBNyhqPY+2fpCm+LEAzLkjAHjjA7dqS0rQ6hfLSoK9RqZxg3pvVzR2azj1CqWxVN2j5ozDUc7bV2uajnA765k08eiH4gJlx9v0grU7MMWy8Ec/BwPpAfXWXQRquEYHO7grUrP+Zryf2TY+mKXq8yObjX+JHwYrg6Q1E4jhvyJDcdlBUXHHHQ2kDSeZJHkovE4hakWyc3MfaQ000wylLksKclJS9qc321dXIGOw4yc1UORrwxQo1MqEaOJdOOVIukK4sscZquDt8h+AOSlOY6ffQEqCAU4ynSFYwcemm7fNtgmtTUXFmOyq3ux/BnHiegXpxhPelR62rmcnNVqFJbYKw7GS/rGMK20+UeWpS7lDwNFsYTpKTnVvsR5O0DBrfEDxxWn+hO0qt8GzpiqukQuKmRpCglRwkIJ1DON8DB89SLff7b08GfOP38mUlMpSBkOhKHEpeA7SMjPmBFAXbjHUCE25lvv0kHOCCPi/Nx6TXXLuyRhNsipG+ocwfZV8QixKirR6eJ2QiCxCghueXpiZa1O6F620A6cuY0jc6U7E9nlovLuFsU+if0zDcxl2Q8pMVai28sgaXACOqsnBx82grl2YcAHwXHT10qBHbjfHLkeVPIu8XQM2uPkJwOXk59XuquIrlKvFNv7ha5P2t+LexFnxUm5CM6GlKPUcDmpxJ2x3nPlqBdZrQsHgzV2TIkCe7rIJCnWlNBB2xyyMebFBnnwp9xxDaUBRJCQAQn2UySSay6gOWL30EnkfLRXjBOq9SVfrEJX60j7KFGi/FO85hfaqI0fo1hbAIcr8UZU4MOKz3kV70J9VLlpKX3e4LPvpnJp5bHpIu6RMtg1XSKPn1p9t6vD14UP2I/1BWZWXe7RtuRPurToH/LN0Pe4yn25oFXmRy8c/xPJgfOTVm4a4Om3pkSS4iNGVnS4sairHcnu8tV1hKVPtpV4qlgH11tdlQ0FKQ0hKW2kAJSBgCk89pqPcDgcNGtJuWyOW3h6121toMQ2S62B92UjUonHPJ5VJdabOUhpBSskEaRhXn76lqUknoycHnQ+5yWorZUVAJSMjJxWqkkkd6FOCVkih8Q8Iw2GXJEB5TSk/oCcgnuBPKhdt4eDzCXZroaUogIaxufOcVYrpcvDCA0hSkoJWnA8c/wDyhpYlyXulfcEdvGwCt/fSvEk1uI1sLQdS8UVabD6GYWGSXe0bb07BtEqW7oQnHlO9GlyYcUqQgA5PWOrJV5z20qNPbkSFqZZCEgJGlsbYGftrUqslHY1gfZdOviFGewKXZVgrSy+HFIBzhBxke7z0MdbU06ptfjJODVxuz4kEFDXRYAACcgA99Crw0h5pawQooGc45d481Zp123Zj3tH/AJ6MKTrUNLK9t9gBii3EY1C3L+VCa/hFC8b0UvfWttlc74yk/wCVZFOrZnlI8sv71MyuaNM1842Dh9tRdvkip13Ti4vgjbV9VRNKO+nY7Ho6WsF4EyxD8Lx/MTWlxduFpp+VLbH0SazewjN5a5bJPKtIZGOE3/LOR/AaBV5vI5eN/N8gQcgEjnVktvGUm0tR237nGMh6M25pkR1gYUM+OnI7+YquEe6pS3YFvRZpdzjlxEi1+DYLaVhBDoyog7ZCScc98UuoRnNRZPZkrORaoXF7ypzTpVbljPWX8IJxv6M93qpN7vyX5DYLtscbSc5E4KSR3EYFUhiPw2p9xImrS31EtqktryAUqKlAIG5B0DBwNyd6kog8LMRSHLy4+8pZOURnE9XT6s539h2phez49zrOelgnN4pbU51H46QPitNKUB5tgKGyuKi6ylBQ66PnqCAf7oz76T0nD0GS25bhKfwypIUvGoOK1YUMjGUjTjY7k91S0XO5l3prZYokBC16+meQkKzjHjqxkc+ztovutCHN9gdyGj4flKxHgBkakpC0sAgFRwOsrPsNEnrLdW3XWJvFL0d5K1oaSp9aUOaUJUTnVgDrjbHZUOVJucxtaJ9+UUqcDhQw2V4UORGNIGPIaHqt8BRy6q4Pq7VdRGfXmpnw6Wi9AfvEI/MHG4dyQ218GcXl6UpKSG3ZuUZwMghRO+ScbdlJTMuTkG6Rb3EYTNYiIlNLaSlKnEagDq07do5jNA1Wy2YILFyG3LpGj7MVKiiIw8+67cJRC4jkfTKYVnSU9UBQKhjOO6l66ozjpHXw+xpYlSi4qe67kqXHjtMMOMyQ6pxOVp7Un6v69Em5DVYLOr5IfT/qE0KaVqaQe9I91GJgzwvAI+K+4n3n66x3OCrfFp0M3vgxdHR3491D9u8eqiXEQ03RRT2oHooZk05DlR38O70o+AT4aGq8I8javqrSkpH/AAorHbNT/Aqs44WwbstWOTX1itGVkcKN+WYP4VUGpznNxv5r8ASBRCLdpUeN4Plt2OM/cX2wtHl2NQAM7bnzV7AApeUFLc58Jypu8XYmLftq93bDbtfaWUrb9yqSFQP0dlgpGfj9Iv3rpERLK5LaXnEttKUAtZBOkdpo6i22gpkFUts6W3ej+7jJWFnRtzIKcdm9XGn2b/djcMRiJrm/gD+HutgiMlqMn/p2kt+0b1FdWpatTmVKPMqOSatPgPDjbTTgkJcUpbaVoU/jSk7KOxB8vbUaE3YDDZdkL++FOaVtdIQEpK8Z79k+6tcNIxOFST+KXqV/OTuOfYaTii7Me2qYJedSh4r7HeqEhScgbfJJx5qIN2uyS3Hm487QUOLKE6vGQEpI3PcdX29tTIDVGTKuc47hXCMin5aW0y30sq1NhwhBz8XO2/mpgkDtHrqrAHoJosvr8KtH5E1Y+gk0KJT3iizXW4Vkjn0cxKvWkD6qiW4Sl18DP+IkZuST3oHvoZoX/RorxN1ZTR70UB1+Q+um6fIjv4TWjEsnB8F116XIbSXA0lKVBAyRnJz5tvaKvsCTKYiCGu3NvoC9YDzJVg7/AGmszsF0lW52Q3HcU306MnYHcUbVfZJCAroFdUeM2M1icW3cDXw+apmTsXgSXc7WW3g93gwz7a6ZT6T+ZII/wiT9VUU3eSR4rW/MAEe40gT1k7tI9C3B7lVnKwHu0vq9C/ImyCcfBEPzeBp+ynPDZZz+DIZI32hJP1VRUSkkbs7/ANq5/NUyK5GcXhcZYHeHnP5qmWRaw8vq9C3CXPPiWuIc88Qk/ZTiZN0SkA22OCewQk491BIsW0OL68aUR815QPvqzQuFrBKb1mDdU8sqUshPvq8kjaw038xAXOumT+D4+3P70H2UkXK64yITA/wopF24fgxi4GbZJKk74cfWMjz9tVuU0htSwLcpIG4y44c/SqZJGXhpr5izfCdyJ2jsjyCOKSbpdNWEMNbD9SKpbj6UEZg74/WOfzUgSUkZERIPcX1g++qyyM8Cp9RdlXa6jH3NkYG/3MVEnTrpMjKYdSnoSQSEgDlyqoicnl4IvPkfXUli6JZbObcorzs44+olPmBBHsqsj7lPDVHo5kHi+A+w1FlPNKS0sqQCe3+sGq1oa/VL/wDKPso9xLdVSYrTKAtCVL1KTlJCseZI76rWkfKNHgrRsdChDh01EWhwocSsc0nNGnkBBbUnSULQlSSN9iAaCY5USZU+uA2ekBbQsoCcDKe0Y7cc60wko3JgSNGa61gb02hp7o9S3AlPZkCutNqKc9IR2eKKzYxkZOYJUQOyj1hjoeuCG3khSN8+XaqwGpB/Fv7n5oqZDiXAKwZmk9o0irsWoWNXstvjNqS40ygLydOVbkZxyzWkW8IEZGhISkJ8XurDrPa76tKVIuSU55EsoIA78k1odssnF6YaQ1xRGbHYPg5Ch6wasJoWG+xGXo6i4jOO3JwO/wB1ZdxNHjxWgtCT0pUE5Cyc99HrzYeMUtLUriOMtGNkCGlPsyazq7xb106UP3Fl1Sf2OPrqFNEJ86tQPYdsVBWUnCSMGlORZwX1nmiP3ajFuVkArb3zjCdqqwPIxtzqkb9lJ6QjGTtSHUTEgaw3uOqcc6jOqkBvrIQQQc4ztUsRQZFluF53UCcDlTGnyGloJCvdStPlTV7BFoMp51Jjck/vivV6oWF5P5MqmWPxa/369XqhCZG50Tj/AJQv96vV6rKLlafEH9mffWs2D82tfuJ91er1QsY4g/EGsau35xNdr1QnQByOSvOKFL/GJ89dr1UQakeK15vrNRn/AMT6a9XqhQJHj/3q7Xq9UL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Cooperative Nursery Unit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Provide technical guidance and support</a:t>
            </a:r>
          </a:p>
          <a:p>
            <a:endParaRPr lang="en-US" sz="800" dirty="0" smtClean="0"/>
          </a:p>
          <a:p>
            <a:r>
              <a:rPr lang="en-US" sz="3600" dirty="0" smtClean="0"/>
              <a:t>Conduct semi-annual inspections</a:t>
            </a:r>
          </a:p>
          <a:p>
            <a:endParaRPr lang="en-US" sz="900" dirty="0" smtClean="0"/>
          </a:p>
          <a:p>
            <a:r>
              <a:rPr lang="en-US" sz="3600" dirty="0" smtClean="0"/>
              <a:t>Conduct emergency visits</a:t>
            </a:r>
          </a:p>
          <a:p>
            <a:endParaRPr lang="en-US" sz="900" dirty="0" smtClean="0"/>
          </a:p>
          <a:p>
            <a:r>
              <a:rPr lang="en-US" sz="3600" dirty="0" smtClean="0"/>
              <a:t>Administer $60,000 in grants</a:t>
            </a:r>
          </a:p>
          <a:p>
            <a:endParaRPr lang="en-US" sz="900" dirty="0" smtClean="0"/>
          </a:p>
          <a:p>
            <a:r>
              <a:rPr lang="en-US" sz="3600" dirty="0" smtClean="0"/>
              <a:t>Conduct biennial regional seminars</a:t>
            </a:r>
          </a:p>
          <a:p>
            <a:endParaRPr lang="en-US" sz="900" dirty="0" smtClean="0"/>
          </a:p>
          <a:p>
            <a:r>
              <a:rPr lang="en-US" sz="3600" dirty="0" smtClean="0"/>
              <a:t>Investigate prospective nursery sites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ocuments\Nursery Pics\Marysville New Raceway\Marysville S. A.-New Raceway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27000" y="889000"/>
            <a:ext cx="2844800" cy="2133600"/>
          </a:xfrm>
          <a:prstGeom prst="rect">
            <a:avLst/>
          </a:prstGeom>
          <a:noFill/>
        </p:spPr>
      </p:pic>
      <p:pic>
        <p:nvPicPr>
          <p:cNvPr id="1027" name="Picture 3" descr="Y:\Documents\Nursery Pics\Muskies Inc\photo-2.JPG"/>
          <p:cNvPicPr>
            <a:picLocks noChangeAspect="1" noChangeArrowheads="1"/>
          </p:cNvPicPr>
          <p:nvPr/>
        </p:nvPicPr>
        <p:blipFill>
          <a:blip r:embed="rId3" cstate="print"/>
          <a:srcRect l="22535" t="22686" b="35828"/>
          <a:stretch>
            <a:fillRect/>
          </a:stretch>
        </p:blipFill>
        <p:spPr bwMode="auto">
          <a:xfrm>
            <a:off x="5334000" y="762000"/>
            <a:ext cx="3619500" cy="1447800"/>
          </a:xfrm>
          <a:prstGeom prst="rect">
            <a:avLst/>
          </a:prstGeom>
          <a:noFill/>
        </p:spPr>
      </p:pic>
      <p:pic>
        <p:nvPicPr>
          <p:cNvPr id="1028" name="Picture 4" descr="Y:\Documents\Erie County Co-ops\TREC\Tank 3.jpg"/>
          <p:cNvPicPr>
            <a:picLocks noChangeAspect="1" noChangeArrowheads="1"/>
          </p:cNvPicPr>
          <p:nvPr/>
        </p:nvPicPr>
        <p:blipFill>
          <a:blip r:embed="rId4" cstate="print"/>
          <a:srcRect l="1705" t="15909"/>
          <a:stretch>
            <a:fillRect/>
          </a:stretch>
        </p:blipFill>
        <p:spPr bwMode="auto">
          <a:xfrm>
            <a:off x="5410200" y="4267200"/>
            <a:ext cx="3454400" cy="2216408"/>
          </a:xfrm>
          <a:prstGeom prst="rect">
            <a:avLst/>
          </a:prstGeom>
          <a:noFill/>
        </p:spPr>
      </p:pic>
      <p:pic>
        <p:nvPicPr>
          <p:cNvPr id="1030" name="Picture 6" descr="Y:\Documents\Russell\Southwest Seminar\York Pics\Collinsville 011.jpg"/>
          <p:cNvPicPr>
            <a:picLocks noChangeAspect="1" noChangeArrowheads="1"/>
          </p:cNvPicPr>
          <p:nvPr/>
        </p:nvPicPr>
        <p:blipFill>
          <a:blip r:embed="rId5" cstate="print"/>
          <a:srcRect t="9091" r="10511" b="21591"/>
          <a:stretch>
            <a:fillRect/>
          </a:stretch>
        </p:blipFill>
        <p:spPr bwMode="auto">
          <a:xfrm>
            <a:off x="228600" y="4267200"/>
            <a:ext cx="3678836" cy="2137229"/>
          </a:xfrm>
          <a:prstGeom prst="rect">
            <a:avLst/>
          </a:prstGeom>
          <a:noFill/>
        </p:spPr>
      </p:pic>
      <p:pic>
        <p:nvPicPr>
          <p:cNvPr id="1031" name="Picture 7" descr="Y:\Documents\Russell\Southwest Seminar\York Pics\York 013.jpg"/>
          <p:cNvPicPr>
            <a:picLocks noChangeAspect="1" noChangeArrowheads="1"/>
          </p:cNvPicPr>
          <p:nvPr/>
        </p:nvPicPr>
        <p:blipFill>
          <a:blip r:embed="rId6" cstate="print"/>
          <a:srcRect l="27273" t="31818" r="23296" b="38637"/>
          <a:stretch>
            <a:fillRect/>
          </a:stretch>
        </p:blipFill>
        <p:spPr bwMode="auto">
          <a:xfrm>
            <a:off x="2819400" y="2438400"/>
            <a:ext cx="3581400" cy="160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Cooperative Nursery Unit</a:t>
            </a:r>
            <a:endParaRPr lang="en-US" sz="5000" dirty="0"/>
          </a:p>
        </p:txBody>
      </p:sp>
      <p:pic>
        <p:nvPicPr>
          <p:cNvPr id="4" name="Picture 4" descr="Co-op 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946" t="5051"/>
          <a:stretch>
            <a:fillRect/>
          </a:stretch>
        </p:blipFill>
        <p:spPr bwMode="auto">
          <a:xfrm>
            <a:off x="609600" y="2362200"/>
            <a:ext cx="3942471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Fairfield High School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St. Mary’s Middle School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Berlin Brothers     Valley High School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Laurel High School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Overview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Osmoregulation</a:t>
            </a:r>
            <a:r>
              <a:rPr lang="en-US" sz="3600" dirty="0" smtClean="0"/>
              <a:t>/Osmosis</a:t>
            </a:r>
          </a:p>
          <a:p>
            <a:pPr lvl="1"/>
            <a:r>
              <a:rPr lang="en-US" sz="2800" dirty="0" smtClean="0"/>
              <a:t>Freshwater and Saltwater Fish</a:t>
            </a:r>
          </a:p>
          <a:p>
            <a:pPr lvl="1"/>
            <a:r>
              <a:rPr lang="en-US" sz="2800" dirty="0" smtClean="0"/>
              <a:t>Raisins and Grapes </a:t>
            </a:r>
          </a:p>
          <a:p>
            <a:endParaRPr lang="en-US" dirty="0" smtClean="0"/>
          </a:p>
          <a:p>
            <a:r>
              <a:rPr lang="en-US" sz="3600" dirty="0" smtClean="0"/>
              <a:t>Salt and its uses in fish health</a:t>
            </a:r>
          </a:p>
          <a:p>
            <a:pPr lvl="1"/>
            <a:r>
              <a:rPr lang="en-US" sz="2800" dirty="0" smtClean="0"/>
              <a:t>Treatment dosages</a:t>
            </a:r>
          </a:p>
          <a:p>
            <a:pPr lvl="1"/>
            <a:r>
              <a:rPr lang="en-US" sz="2800" dirty="0" smtClean="0"/>
              <a:t>Hands-on treatments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sz="3600" dirty="0" err="1" smtClean="0"/>
              <a:t>Osmoregulation</a:t>
            </a:r>
            <a:endParaRPr lang="en-US" sz="3600" dirty="0" smtClean="0"/>
          </a:p>
          <a:p>
            <a:pPr lvl="1"/>
            <a:r>
              <a:rPr lang="en-US" sz="2800" dirty="0" smtClean="0"/>
              <a:t>The process of maintaining an internal balance of salt and water in a fish’s body</a:t>
            </a:r>
          </a:p>
          <a:p>
            <a:endParaRPr lang="en-US" dirty="0" smtClean="0"/>
          </a:p>
          <a:p>
            <a:r>
              <a:rPr lang="en-US" sz="3600" dirty="0" smtClean="0"/>
              <a:t>Osmosis</a:t>
            </a:r>
          </a:p>
          <a:p>
            <a:pPr lvl="1"/>
            <a:r>
              <a:rPr lang="en-US" sz="2800" dirty="0" smtClean="0"/>
              <a:t>Water moves from where there is less dissolved salt to where there is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1051</Words>
  <Application>Microsoft Office PowerPoint</Application>
  <PresentationFormat>On-screen Show (4:3)</PresentationFormat>
  <Paragraphs>303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Urban</vt:lpstr>
      <vt:lpstr>Osmosis: Using Salt to Keep Trout Healthy</vt:lpstr>
      <vt:lpstr>Brian McHail</vt:lpstr>
      <vt:lpstr>Cooperative Nursery Unit</vt:lpstr>
      <vt:lpstr>PowerPoint Presentation</vt:lpstr>
      <vt:lpstr>Cooperative Nursery Unit</vt:lpstr>
      <vt:lpstr>PowerPoint Presentation</vt:lpstr>
      <vt:lpstr>Cooperative Nursery Unit</vt:lpstr>
      <vt:lpstr>Overview</vt:lpstr>
      <vt:lpstr>PowerPoint Presentation</vt:lpstr>
      <vt:lpstr>Freshwater Fish</vt:lpstr>
      <vt:lpstr>Freshwater Fish</vt:lpstr>
      <vt:lpstr>Saltwater Fish</vt:lpstr>
      <vt:lpstr>Saltwater Fish</vt:lpstr>
      <vt:lpstr>PowerPoint Presentation</vt:lpstr>
      <vt:lpstr>Raisins and Grapes</vt:lpstr>
      <vt:lpstr>Raisins and Grapes</vt:lpstr>
      <vt:lpstr>Using Salt to Keep Trout Healthy</vt:lpstr>
      <vt:lpstr>Salt</vt:lpstr>
      <vt:lpstr>Why Salt?</vt:lpstr>
      <vt:lpstr>Why Salt?</vt:lpstr>
      <vt:lpstr>Why Salt?</vt:lpstr>
      <vt:lpstr>Osmoregulatory Aid</vt:lpstr>
      <vt:lpstr>PowerPoint Presentation</vt:lpstr>
      <vt:lpstr>Osmoregulatory Aid</vt:lpstr>
      <vt:lpstr>Osmoregulatory Aid</vt:lpstr>
      <vt:lpstr>Parasiticide</vt:lpstr>
      <vt:lpstr>PowerPoint Presentation</vt:lpstr>
      <vt:lpstr>When to Start a Salt Treatment?</vt:lpstr>
      <vt:lpstr>Salt Treatment Table 30 Minute Treatment Concentration</vt:lpstr>
      <vt:lpstr>Prophylactic Treatment</vt:lpstr>
      <vt:lpstr>Salt Treatment Table 30 Minute Treatment Concentration</vt:lpstr>
      <vt:lpstr>Prophylactic Treatment</vt:lpstr>
      <vt:lpstr>Prophylactic Treatment</vt:lpstr>
      <vt:lpstr>Prophylactic Treatment</vt:lpstr>
      <vt:lpstr>Therapeutic Treatment</vt:lpstr>
      <vt:lpstr>Salt Treatment Table 30 Minute Treatment Concentration</vt:lpstr>
      <vt:lpstr>Therapeutic Treatment</vt:lpstr>
      <vt:lpstr>Not Enough Salt?</vt:lpstr>
      <vt:lpstr>PowerPoint Presentation</vt:lpstr>
      <vt:lpstr>Bath Treatment Example</vt:lpstr>
      <vt:lpstr>Therapeutic Treatment</vt:lpstr>
      <vt:lpstr>Therapeutic Treatment</vt:lpstr>
      <vt:lpstr>Salt Treatment Table 30 Minute Treatment Concentration</vt:lpstr>
      <vt:lpstr>Therapeutic Treatment</vt:lpstr>
      <vt:lpstr>Salt Treatments</vt:lpstr>
      <vt:lpstr>Dip Treatment Example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Osmoregulation and the Use of  Salt to Keep Trout Healthy</dc:title>
  <dc:creator>bmchail</dc:creator>
  <cp:lastModifiedBy>McHail, Brian</cp:lastModifiedBy>
  <cp:revision>157</cp:revision>
  <dcterms:created xsi:type="dcterms:W3CDTF">2013-05-29T15:48:46Z</dcterms:created>
  <dcterms:modified xsi:type="dcterms:W3CDTF">2013-06-24T19:24:52Z</dcterms:modified>
</cp:coreProperties>
</file>