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5"/>
  </p:notesMasterIdLst>
  <p:sldIdLst>
    <p:sldId id="256" r:id="rId2"/>
    <p:sldId id="263" r:id="rId3"/>
    <p:sldId id="291" r:id="rId4"/>
    <p:sldId id="295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39" r:id="rId13"/>
    <p:sldId id="301" r:id="rId14"/>
    <p:sldId id="440" r:id="rId15"/>
    <p:sldId id="374" r:id="rId16"/>
    <p:sldId id="441" r:id="rId17"/>
    <p:sldId id="375" r:id="rId18"/>
    <p:sldId id="442" r:id="rId19"/>
    <p:sldId id="376" r:id="rId20"/>
    <p:sldId id="443" r:id="rId21"/>
    <p:sldId id="377" r:id="rId22"/>
    <p:sldId id="533" r:id="rId23"/>
    <p:sldId id="444" r:id="rId24"/>
    <p:sldId id="306" r:id="rId25"/>
    <p:sldId id="381" r:id="rId26"/>
    <p:sldId id="445" r:id="rId27"/>
    <p:sldId id="380" r:id="rId28"/>
    <p:sldId id="446" r:id="rId29"/>
    <p:sldId id="379" r:id="rId30"/>
    <p:sldId id="447" r:id="rId31"/>
    <p:sldId id="378" r:id="rId32"/>
    <p:sldId id="448" r:id="rId33"/>
    <p:sldId id="312" r:id="rId34"/>
    <p:sldId id="449" r:id="rId35"/>
    <p:sldId id="385" r:id="rId36"/>
    <p:sldId id="450" r:id="rId37"/>
    <p:sldId id="384" r:id="rId38"/>
    <p:sldId id="451" r:id="rId39"/>
    <p:sldId id="383" r:id="rId40"/>
    <p:sldId id="452" r:id="rId41"/>
    <p:sldId id="382" r:id="rId42"/>
    <p:sldId id="453" r:id="rId43"/>
    <p:sldId id="318" r:id="rId44"/>
    <p:sldId id="454" r:id="rId45"/>
    <p:sldId id="388" r:id="rId46"/>
    <p:sldId id="455" r:id="rId47"/>
    <p:sldId id="387" r:id="rId48"/>
    <p:sldId id="456" r:id="rId49"/>
    <p:sldId id="386" r:id="rId50"/>
    <p:sldId id="457" r:id="rId51"/>
    <p:sldId id="370" r:id="rId52"/>
    <p:sldId id="389" r:id="rId53"/>
    <p:sldId id="458" r:id="rId54"/>
    <p:sldId id="320" r:id="rId55"/>
    <p:sldId id="459" r:id="rId56"/>
    <p:sldId id="393" r:id="rId57"/>
    <p:sldId id="460" r:id="rId58"/>
    <p:sldId id="392" r:id="rId59"/>
    <p:sldId id="461" r:id="rId60"/>
    <p:sldId id="391" r:id="rId61"/>
    <p:sldId id="462" r:id="rId62"/>
    <p:sldId id="390" r:id="rId63"/>
    <p:sldId id="463" r:id="rId6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 clr="blackTextOnWhite"/>
  <p:showPr showNarration="1">
    <p:present/>
    <p:sldAll/>
    <p:penClr>
      <a:schemeClr val="tx1"/>
    </p:penClr>
  </p:showPr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773" autoAdjust="0"/>
    <p:restoredTop sz="91748" autoAdjust="0"/>
  </p:normalViewPr>
  <p:slideViewPr>
    <p:cSldViewPr>
      <p:cViewPr>
        <p:scale>
          <a:sx n="66" d="100"/>
          <a:sy n="66" d="100"/>
        </p:scale>
        <p:origin x="-116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8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8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8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8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25DBAA-A29F-4B59-9254-F729222D12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58131-4761-48C8-ACDB-B03E6E392B37}" type="slidenum">
              <a:rPr lang="en-US"/>
              <a:pPr/>
              <a:t>2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C919B-EF24-4F1B-97A8-0AAD82D416F8}" type="slidenum">
              <a:rPr lang="en-US"/>
              <a:pPr/>
              <a:t>3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338D8-9F25-4BC6-A567-8F7BFD9D99B1}" type="slidenum">
              <a:rPr lang="en-US"/>
              <a:pPr/>
              <a:t>12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913E-BCCF-4C1A-AF02-7016EC7CF7B7}" type="slidenum">
              <a:rPr lang="en-US"/>
              <a:pPr/>
              <a:t>16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E3744-02A7-469D-9228-EF0102D89103}" type="slidenum">
              <a:rPr lang="en-US"/>
              <a:pPr/>
              <a:t>23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AE39C-96F3-46D2-9FD9-A5F6248196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5F22C-405F-43E6-B561-F6DDF518B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4ECBA-11BD-4998-B6D8-E184B4D478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B9995-6665-46BE-AE48-EDD695153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F9733-7DDA-4D5E-9A21-6D7D16777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01ACD-555D-4106-B4CD-49CC83155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C5CDC-0341-4743-8CBC-5259D24E4B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3B529-AC54-4685-859F-79A6DB9AC4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9A774-912A-4F2A-92CA-5A1FA719F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E8265-1561-46F1-9B53-8D35509B32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CBB17-00D8-4F98-A5CA-9637518707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5B9DD9-4B67-4EEF-8593-D6332E71EF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1.xml"/><Relationship Id="rId26" Type="http://schemas.openxmlformats.org/officeDocument/2006/relationships/slide" Target="slide47.xml"/><Relationship Id="rId3" Type="http://schemas.openxmlformats.org/officeDocument/2006/relationships/image" Target="../media/image4.png"/><Relationship Id="rId21" Type="http://schemas.openxmlformats.org/officeDocument/2006/relationships/slide" Target="slide37.xml"/><Relationship Id="rId34" Type="http://schemas.openxmlformats.org/officeDocument/2006/relationships/slide" Target="slide40.xml"/><Relationship Id="rId7" Type="http://schemas.openxmlformats.org/officeDocument/2006/relationships/slide" Target="slide9.xml"/><Relationship Id="rId12" Type="http://schemas.openxmlformats.org/officeDocument/2006/relationships/slide" Target="slide19.xml"/><Relationship Id="rId17" Type="http://schemas.openxmlformats.org/officeDocument/2006/relationships/slide" Target="slide29.xml"/><Relationship Id="rId25" Type="http://schemas.openxmlformats.org/officeDocument/2006/relationships/slide" Target="slide45.xml"/><Relationship Id="rId33" Type="http://schemas.openxmlformats.org/officeDocument/2006/relationships/slide" Target="slide62.xml"/><Relationship Id="rId2" Type="http://schemas.openxmlformats.org/officeDocument/2006/relationships/notesSlide" Target="../notesSlides/notesSlide1.xml"/><Relationship Id="rId16" Type="http://schemas.openxmlformats.org/officeDocument/2006/relationships/slide" Target="slide27.xml"/><Relationship Id="rId20" Type="http://schemas.openxmlformats.org/officeDocument/2006/relationships/slide" Target="slide35.xml"/><Relationship Id="rId29" Type="http://schemas.openxmlformats.org/officeDocument/2006/relationships/slide" Target="slide5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7.xml"/><Relationship Id="rId24" Type="http://schemas.openxmlformats.org/officeDocument/2006/relationships/slide" Target="slide43.xml"/><Relationship Id="rId32" Type="http://schemas.openxmlformats.org/officeDocument/2006/relationships/slide" Target="slide60.xml"/><Relationship Id="rId5" Type="http://schemas.openxmlformats.org/officeDocument/2006/relationships/slide" Target="slide5.xml"/><Relationship Id="rId15" Type="http://schemas.openxmlformats.org/officeDocument/2006/relationships/slide" Target="slide25.xml"/><Relationship Id="rId23" Type="http://schemas.openxmlformats.org/officeDocument/2006/relationships/slide" Target="slide41.xml"/><Relationship Id="rId28" Type="http://schemas.openxmlformats.org/officeDocument/2006/relationships/slide" Target="slide51.xml"/><Relationship Id="rId10" Type="http://schemas.openxmlformats.org/officeDocument/2006/relationships/slide" Target="slide15.xml"/><Relationship Id="rId19" Type="http://schemas.openxmlformats.org/officeDocument/2006/relationships/slide" Target="slide33.xml"/><Relationship Id="rId31" Type="http://schemas.openxmlformats.org/officeDocument/2006/relationships/slide" Target="slide58.xml"/><Relationship Id="rId4" Type="http://schemas.openxmlformats.org/officeDocument/2006/relationships/slide" Target="slide3.xml"/><Relationship Id="rId9" Type="http://schemas.openxmlformats.org/officeDocument/2006/relationships/slide" Target="slide13.xml"/><Relationship Id="rId14" Type="http://schemas.openxmlformats.org/officeDocument/2006/relationships/slide" Target="slide23.xml"/><Relationship Id="rId22" Type="http://schemas.openxmlformats.org/officeDocument/2006/relationships/slide" Target="slide39.xml"/><Relationship Id="rId27" Type="http://schemas.openxmlformats.org/officeDocument/2006/relationships/slide" Target="slide49.xml"/><Relationship Id="rId30" Type="http://schemas.openxmlformats.org/officeDocument/2006/relationships/slide" Target="slide5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Rot="1" noChangeAspect="1" noChangeArrowheads="1"/>
          </p:cNvPicPr>
          <p:nvPr>
            <a:wavAudioFile r:embed="rId1" name="WELCOME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991600" y="6705600"/>
            <a:ext cx="152400" cy="152400"/>
          </a:xfrm>
          <a:prstGeom prst="rect">
            <a:avLst/>
          </a:prstGeom>
          <a:noFill/>
        </p:spPr>
      </p:pic>
      <p:pic>
        <p:nvPicPr>
          <p:cNvPr id="205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NDONE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991600" y="6705600"/>
            <a:ext cx="152400" cy="152400"/>
          </a:xfrm>
          <a:prstGeom prst="rect">
            <a:avLst/>
          </a:prstGeom>
          <a:noFill/>
        </p:spPr>
      </p:pic>
      <p:pic>
        <p:nvPicPr>
          <p:cNvPr id="2058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3" name="FADEAPPL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6781800"/>
            <a:ext cx="76200" cy="76200"/>
          </a:xfrm>
          <a:prstGeom prst="rect">
            <a:avLst/>
          </a:prstGeom>
          <a:noFill/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9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46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671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14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50" fill="hold"/>
                                        <p:tgtEl>
                                          <p:spTgt spid="20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a </a:t>
            </a:r>
            <a:r>
              <a:rPr lang="en-US" sz="10600" dirty="0" err="1" smtClean="0">
                <a:solidFill>
                  <a:schemeClr val="bg1"/>
                </a:solidFill>
              </a:rPr>
              <a:t>redd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195591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8000" dirty="0" smtClean="0">
                <a:solidFill>
                  <a:schemeClr val="bg1"/>
                </a:solidFill>
              </a:rPr>
              <a:t>The </a:t>
            </a:r>
            <a:r>
              <a:rPr lang="en-US" sz="8000" u="sng" dirty="0" smtClean="0">
                <a:solidFill>
                  <a:schemeClr val="bg1"/>
                </a:solidFill>
              </a:rPr>
              <a:t>degree</a:t>
            </a:r>
            <a:r>
              <a:rPr lang="en-US" sz="8000" dirty="0" smtClean="0">
                <a:solidFill>
                  <a:schemeClr val="bg1"/>
                </a:solidFill>
              </a:rPr>
              <a:t> of egg development depends entirely on </a:t>
            </a:r>
            <a:r>
              <a:rPr lang="en-US" sz="8000" dirty="0" smtClean="0">
                <a:solidFill>
                  <a:schemeClr val="bg1"/>
                </a:solidFill>
              </a:rPr>
              <a:t>this  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water temperature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197639" name="AutoShape 7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Like a chicken egg, Trout </a:t>
            </a:r>
            <a:r>
              <a:rPr lang="en-US" sz="7200" dirty="0" smtClean="0">
                <a:solidFill>
                  <a:schemeClr val="bg1"/>
                </a:solidFill>
              </a:rPr>
              <a:t>absorb food from this as it is </a:t>
            </a:r>
            <a:r>
              <a:rPr lang="en-US" sz="7200" u="sng" dirty="0" smtClean="0">
                <a:solidFill>
                  <a:schemeClr val="bg1"/>
                </a:solidFill>
              </a:rPr>
              <a:t>attached</a:t>
            </a:r>
            <a:r>
              <a:rPr lang="en-US" sz="7200" dirty="0" smtClean="0">
                <a:solidFill>
                  <a:schemeClr val="bg1"/>
                </a:solidFill>
              </a:rPr>
              <a:t> to their body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the yolk sac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30407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752600"/>
            <a:ext cx="701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Once the yolk sac has been absorbed the fish swim </a:t>
            </a:r>
            <a:r>
              <a:rPr lang="en-US" sz="4800" u="sng" dirty="0" smtClean="0">
                <a:solidFill>
                  <a:schemeClr val="bg1"/>
                </a:solidFill>
              </a:rPr>
              <a:t>where</a:t>
            </a:r>
            <a:r>
              <a:rPr lang="en-US" sz="4800" dirty="0" smtClean="0">
                <a:solidFill>
                  <a:schemeClr val="bg1"/>
                </a:solidFill>
              </a:rPr>
              <a:t> to fill up their swim bladder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the surface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31431" name="AutoShape 7">
            <a:hlinkClick r:id="rId3" action="ppaction://hlinksldjump" highlightClick="1">
              <a:snd r:embed="rId4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1371600"/>
            <a:ext cx="716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chemeClr val="accent3"/>
                </a:solidFill>
              </a:rPr>
              <a:t>Another name for trout at this stage is this, as they have a </a:t>
            </a:r>
            <a:r>
              <a:rPr lang="en-US" sz="5400" u="sng" dirty="0" smtClean="0">
                <a:solidFill>
                  <a:schemeClr val="accent3"/>
                </a:solidFill>
              </a:rPr>
              <a:t>sac</a:t>
            </a:r>
            <a:r>
              <a:rPr lang="en-US" sz="5400" dirty="0" smtClean="0">
                <a:solidFill>
                  <a:schemeClr val="accent3"/>
                </a:solidFill>
              </a:rPr>
              <a:t> attached to their </a:t>
            </a:r>
            <a:r>
              <a:rPr lang="en-US" sz="5400" u="sng" dirty="0" smtClean="0">
                <a:solidFill>
                  <a:schemeClr val="accent3"/>
                </a:solidFill>
              </a:rPr>
              <a:t>fry</a:t>
            </a:r>
            <a:r>
              <a:rPr lang="en-US" sz="5400" dirty="0" smtClean="0">
                <a:solidFill>
                  <a:schemeClr val="accent3"/>
                </a:solidFill>
              </a:rPr>
              <a:t> like body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232455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1905000"/>
            <a:ext cx="5410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3"/>
                </a:solidFill>
              </a:rPr>
              <a:t>What is </a:t>
            </a:r>
          </a:p>
          <a:p>
            <a:pPr algn="ctr"/>
            <a:r>
              <a:rPr lang="en-US" sz="8000" dirty="0" smtClean="0">
                <a:solidFill>
                  <a:schemeClr val="accent3"/>
                </a:solidFill>
              </a:rPr>
              <a:t>sac fry</a:t>
            </a:r>
            <a:endParaRPr lang="en-US" sz="8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85800" y="2971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7200" dirty="0" smtClean="0">
              <a:solidFill>
                <a:schemeClr val="bg1"/>
              </a:solidFill>
            </a:endParaRPr>
          </a:p>
          <a:p>
            <a:pPr algn="ctr"/>
            <a:r>
              <a:rPr lang="en-US" sz="7200" dirty="0">
                <a:solidFill>
                  <a:schemeClr val="bg1"/>
                </a:solidFill>
              </a:rPr>
              <a:t> 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38200" y="3124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7200" dirty="0" err="1" smtClean="0">
                <a:solidFill>
                  <a:schemeClr val="bg1"/>
                </a:solidFill>
              </a:rPr>
              <a:t>Alevins</a:t>
            </a:r>
            <a:r>
              <a:rPr lang="en-US" sz="7200" dirty="0" smtClean="0">
                <a:solidFill>
                  <a:schemeClr val="bg1"/>
                </a:solidFill>
              </a:rPr>
              <a:t> live </a:t>
            </a:r>
            <a:r>
              <a:rPr lang="en-US" sz="7200" u="sng" dirty="0" smtClean="0">
                <a:solidFill>
                  <a:schemeClr val="bg1"/>
                </a:solidFill>
              </a:rPr>
              <a:t>here </a:t>
            </a:r>
            <a:r>
              <a:rPr lang="en-US" sz="7200" dirty="0" smtClean="0">
                <a:solidFill>
                  <a:schemeClr val="bg1"/>
                </a:solidFill>
              </a:rPr>
              <a:t>until their yolk sac is absorbed 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228600" y="3810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Eggs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Alevins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Fry/</a:t>
            </a:r>
          </a:p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Fingerlings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47244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Adult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6324600" y="304800"/>
            <a:ext cx="106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Tank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78486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Misc.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61925" y="12954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4" action="ppaction://hlinksldjump"/>
              </a:rPr>
              <a:t>$100</a:t>
            </a:r>
            <a:endParaRPr lang="en-US" sz="4000" b="1"/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161925" y="24384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5" action="ppaction://hlinksldjump"/>
              </a:rPr>
              <a:t>$200</a:t>
            </a:r>
            <a:endParaRPr lang="en-US" sz="4000" b="1"/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161925" y="35814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6" action="ppaction://hlinksldjump"/>
              </a:rPr>
              <a:t>$300</a:t>
            </a:r>
            <a:endParaRPr lang="en-US" sz="4000" b="1"/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161925" y="47244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7" action="ppaction://hlinksldjump"/>
              </a:rPr>
              <a:t>$400</a:t>
            </a:r>
            <a:endParaRPr lang="en-US" sz="4000" b="1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161925" y="58674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8" action="ppaction://hlinksldjump"/>
              </a:rPr>
              <a:t>$500</a:t>
            </a:r>
            <a:endParaRPr lang="en-US" sz="4000" b="1"/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1685925" y="1292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9" action="ppaction://hlinksldjump"/>
              </a:rPr>
              <a:t>$100</a:t>
            </a:r>
            <a:endParaRPr lang="en-US" sz="4000" b="1"/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1695450" y="2435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0" action="ppaction://hlinksldjump"/>
              </a:rPr>
              <a:t>$200</a:t>
            </a:r>
            <a:endParaRPr lang="en-US" sz="4000" b="1"/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1685925" y="3578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1" action="ppaction://hlinksldjump"/>
              </a:rPr>
              <a:t>$300</a:t>
            </a:r>
            <a:endParaRPr lang="en-US" sz="4000" b="1"/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1685925" y="4721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2" action="ppaction://hlinksldjump"/>
              </a:rPr>
              <a:t>$400</a:t>
            </a:r>
            <a:endParaRPr lang="en-US" sz="4000" b="1"/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1685925" y="5864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3" action="ppaction://hlinksldjump"/>
              </a:rPr>
              <a:t>$500</a:t>
            </a:r>
            <a:endParaRPr lang="en-US" sz="4000" b="1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3209925" y="12795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4" action="ppaction://hlinksldjump"/>
              </a:rPr>
              <a:t>$100</a:t>
            </a:r>
            <a:endParaRPr lang="en-US" sz="4000" b="1"/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3209925" y="24384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5" action="ppaction://hlinksldjump"/>
              </a:rPr>
              <a:t>$200</a:t>
            </a:r>
            <a:endParaRPr lang="en-US" sz="4000" b="1"/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3200400" y="35655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6" action="ppaction://hlinksldjump"/>
              </a:rPr>
              <a:t>$300</a:t>
            </a:r>
            <a:endParaRPr lang="en-US" sz="4000" b="1"/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3209925" y="4721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7" action="ppaction://hlinksldjump"/>
              </a:rPr>
              <a:t>$400</a:t>
            </a:r>
            <a:endParaRPr lang="en-US" sz="4000" b="1"/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3209925" y="5864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8" action="ppaction://hlinksldjump"/>
              </a:rPr>
              <a:t>$500</a:t>
            </a:r>
            <a:endParaRPr lang="en-US" sz="4000" b="1"/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4724400" y="1292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9" action="ppaction://hlinksldjump"/>
              </a:rPr>
              <a:t>$100</a:t>
            </a:r>
            <a:endParaRPr lang="en-US" sz="4000" b="1"/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4724400" y="2435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0" action="ppaction://hlinksldjump"/>
              </a:rPr>
              <a:t>$200</a:t>
            </a:r>
            <a:endParaRPr lang="en-US" sz="4000" b="1"/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4733925" y="3578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1" action="ppaction://hlinksldjump"/>
              </a:rPr>
              <a:t>$300</a:t>
            </a:r>
            <a:endParaRPr lang="en-US" sz="4000" b="1"/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4733925" y="4721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2" action="ppaction://hlinksldjump"/>
              </a:rPr>
              <a:t>$400</a:t>
            </a:r>
            <a:endParaRPr lang="en-US" sz="4000" b="1"/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4733925" y="5864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3" action="ppaction://hlinksldjump"/>
              </a:rPr>
              <a:t>$500</a:t>
            </a:r>
            <a:endParaRPr lang="en-US" sz="4000" b="1"/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6267450" y="1292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4" action="ppaction://hlinksldjump"/>
              </a:rPr>
              <a:t>$100</a:t>
            </a:r>
            <a:endParaRPr lang="en-US" sz="4000" b="1"/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6257925" y="2435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5" action="ppaction://hlinksldjump"/>
              </a:rPr>
              <a:t>$200</a:t>
            </a:r>
            <a:endParaRPr lang="en-US" sz="4000" b="1"/>
          </a:p>
        </p:txBody>
      </p:sp>
      <p:sp>
        <p:nvSpPr>
          <p:cNvPr id="9281" name="Text Box 65"/>
          <p:cNvSpPr txBox="1">
            <a:spLocks noChangeArrowheads="1"/>
          </p:cNvSpPr>
          <p:nvPr/>
        </p:nvSpPr>
        <p:spPr bwMode="auto">
          <a:xfrm>
            <a:off x="6267450" y="3578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6" action="ppaction://hlinksldjump"/>
              </a:rPr>
              <a:t>$300</a:t>
            </a:r>
            <a:endParaRPr lang="en-US" sz="4000" b="1"/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6267450" y="4721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7" action="ppaction://hlinksldjump"/>
              </a:rPr>
              <a:t>$400</a:t>
            </a:r>
            <a:endParaRPr lang="en-US" sz="4000" b="1"/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6267450" y="5864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8" action="ppaction://hlinksldjump"/>
              </a:rPr>
              <a:t>$500</a:t>
            </a:r>
            <a:endParaRPr lang="en-US" sz="4000" b="1"/>
          </a:p>
        </p:txBody>
      </p:sp>
      <p:sp>
        <p:nvSpPr>
          <p:cNvPr id="9285" name="Text Box 69"/>
          <p:cNvSpPr txBox="1">
            <a:spLocks noChangeArrowheads="1"/>
          </p:cNvSpPr>
          <p:nvPr/>
        </p:nvSpPr>
        <p:spPr bwMode="auto">
          <a:xfrm>
            <a:off x="7791450" y="1292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9" action="ppaction://hlinksldjump"/>
              </a:rPr>
              <a:t>$100</a:t>
            </a:r>
            <a:endParaRPr lang="en-US" sz="4000" b="1"/>
          </a:p>
        </p:txBody>
      </p:sp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7791450" y="2435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30" action="ppaction://hlinksldjump"/>
              </a:rPr>
              <a:t>$200</a:t>
            </a:r>
            <a:endParaRPr lang="en-US" sz="4000" b="1"/>
          </a:p>
        </p:txBody>
      </p: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7781925" y="3578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31" action="ppaction://hlinksldjump"/>
              </a:rPr>
              <a:t>$300</a:t>
            </a:r>
            <a:endParaRPr lang="en-US" sz="4000" b="1"/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7791450" y="4721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32" action="ppaction://hlinksldjump"/>
              </a:rPr>
              <a:t>$400</a:t>
            </a:r>
            <a:endParaRPr lang="en-US" sz="4000" b="1"/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7791450" y="5864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33" action="ppaction://hlinksldjump"/>
              </a:rPr>
              <a:t>$500</a:t>
            </a:r>
            <a:endParaRPr lang="en-US" sz="4000" b="1"/>
          </a:p>
        </p:txBody>
      </p:sp>
      <p:sp>
        <p:nvSpPr>
          <p:cNvPr id="9290" name="AutoShape 74">
            <a:hlinkClick r:id="rId34" action="ppaction://hlinksldjump"/>
          </p:cNvPr>
          <p:cNvSpPr>
            <a:spLocks noChangeArrowheads="1"/>
          </p:cNvSpPr>
          <p:nvPr/>
        </p:nvSpPr>
        <p:spPr bwMode="auto">
          <a:xfrm>
            <a:off x="8839200" y="6553200"/>
            <a:ext cx="228600" cy="152400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8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33479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1" y="2286000"/>
            <a:ext cx="7162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What is  gravel (</a:t>
            </a:r>
            <a:r>
              <a:rPr lang="en-US" sz="6600" dirty="0" err="1" smtClean="0">
                <a:solidFill>
                  <a:schemeClr val="bg1"/>
                </a:solidFill>
              </a:rPr>
              <a:t>redd</a:t>
            </a:r>
            <a:r>
              <a:rPr lang="en-US" sz="6600" dirty="0" smtClean="0">
                <a:solidFill>
                  <a:schemeClr val="bg1"/>
                </a:solidFill>
              </a:rPr>
              <a:t> or nest also 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00200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3"/>
                </a:solidFill>
              </a:rPr>
              <a:t>As </a:t>
            </a:r>
            <a:r>
              <a:rPr lang="en-US" sz="6000" dirty="0" err="1" smtClean="0">
                <a:solidFill>
                  <a:schemeClr val="accent3"/>
                </a:solidFill>
              </a:rPr>
              <a:t>alevins</a:t>
            </a:r>
            <a:r>
              <a:rPr lang="en-US" sz="6000" dirty="0" smtClean="0">
                <a:solidFill>
                  <a:schemeClr val="accent3"/>
                </a:solidFill>
              </a:rPr>
              <a:t>, these are not well developed so the trout absorb oxygen through their skin.</a:t>
            </a:r>
            <a:endParaRPr lang="en-US" sz="6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26661" name="AutoShape 5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0" y="1752600"/>
            <a:ext cx="46782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What are gills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066800"/>
            <a:ext cx="701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As fry, trout immediately  begin to search for this </a:t>
            </a:r>
            <a:r>
              <a:rPr lang="en-US" sz="6600" u="sng" dirty="0" smtClean="0">
                <a:solidFill>
                  <a:schemeClr val="bg1"/>
                </a:solidFill>
              </a:rPr>
              <a:t>life sustaining </a:t>
            </a:r>
            <a:r>
              <a:rPr lang="en-US" sz="6600" dirty="0" smtClean="0">
                <a:solidFill>
                  <a:schemeClr val="bg1"/>
                </a:solidFill>
              </a:rPr>
              <a:t>substance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food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54282" name="AutoShape 10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0600" dirty="0">
              <a:solidFill>
                <a:schemeClr val="bg1"/>
              </a:solidFill>
            </a:endParaRPr>
          </a:p>
        </p:txBody>
      </p:sp>
      <p:pic>
        <p:nvPicPr>
          <p:cNvPr id="5" name="Picture 4" descr="f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143000"/>
            <a:ext cx="4252913" cy="26653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400" y="4343400"/>
            <a:ext cx="739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Golfers are very familiar with these </a:t>
            </a:r>
            <a:r>
              <a:rPr lang="en-US" sz="4000" dirty="0" smtClean="0">
                <a:solidFill>
                  <a:schemeClr val="bg1"/>
                </a:solidFill>
              </a:rPr>
              <a:t>black finger-like markings on the </a:t>
            </a:r>
            <a:r>
              <a:rPr lang="en-US" sz="4000" dirty="0" smtClean="0">
                <a:solidFill>
                  <a:schemeClr val="bg1"/>
                </a:solidFill>
              </a:rPr>
              <a:t>fry, called </a:t>
            </a:r>
            <a:r>
              <a:rPr lang="en-US" sz="4000" dirty="0" smtClean="0">
                <a:solidFill>
                  <a:schemeClr val="bg1"/>
                </a:solidFill>
              </a:rPr>
              <a:t>this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are </a:t>
            </a:r>
            <a:r>
              <a:rPr lang="en-US" sz="10600" dirty="0" err="1" smtClean="0">
                <a:solidFill>
                  <a:schemeClr val="bg1"/>
                </a:solidFill>
              </a:rPr>
              <a:t>parr</a:t>
            </a:r>
            <a:r>
              <a:rPr lang="en-US" sz="10600" dirty="0" smtClean="0">
                <a:solidFill>
                  <a:schemeClr val="bg1"/>
                </a:solidFill>
              </a:rPr>
              <a:t> marks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35527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After the </a:t>
            </a:r>
            <a:r>
              <a:rPr lang="en-US" sz="4800" dirty="0" err="1" smtClean="0">
                <a:solidFill>
                  <a:schemeClr val="bg1"/>
                </a:solidFill>
              </a:rPr>
              <a:t>alevin</a:t>
            </a:r>
            <a:r>
              <a:rPr lang="en-US" sz="4800" dirty="0" smtClean="0">
                <a:solidFill>
                  <a:schemeClr val="bg1"/>
                </a:solidFill>
              </a:rPr>
              <a:t> enter this stage in which the yolk sac is absorbed, or </a:t>
            </a:r>
            <a:r>
              <a:rPr lang="en-US" sz="4800" u="sng" dirty="0" smtClean="0">
                <a:solidFill>
                  <a:schemeClr val="bg1"/>
                </a:solidFill>
              </a:rPr>
              <a:t>fastened-up</a:t>
            </a:r>
            <a:r>
              <a:rPr lang="en-US" sz="4800" dirty="0" smtClean="0">
                <a:solidFill>
                  <a:schemeClr val="bg1"/>
                </a:solidFill>
              </a:rPr>
              <a:t>, the fish are considered fry</a:t>
            </a:r>
            <a:endParaRPr lang="en-US" sz="10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the button-up stage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36551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533400" y="2743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Fry that do not learn to eat are considered this as they have thin </a:t>
            </a:r>
            <a:r>
              <a:rPr lang="en-US" sz="6000" u="sng" dirty="0" smtClean="0">
                <a:solidFill>
                  <a:schemeClr val="bg1"/>
                </a:solidFill>
              </a:rPr>
              <a:t>needle like</a:t>
            </a:r>
            <a:r>
              <a:rPr lang="en-US" sz="6000" dirty="0" smtClean="0">
                <a:solidFill>
                  <a:schemeClr val="bg1"/>
                </a:solidFill>
              </a:rPr>
              <a:t> bodies and big </a:t>
            </a:r>
            <a:r>
              <a:rPr lang="en-US" sz="6000" u="sng" dirty="0" smtClean="0">
                <a:solidFill>
                  <a:schemeClr val="bg1"/>
                </a:solidFill>
              </a:rPr>
              <a:t>heads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9"/>
          <p:cNvSpPr>
            <a:spLocks noGrp="1" noChangeArrowheads="1"/>
          </p:cNvSpPr>
          <p:nvPr>
            <p:ph type="title"/>
          </p:nvPr>
        </p:nvSpPr>
        <p:spPr>
          <a:xfrm>
            <a:off x="533400" y="2819400"/>
            <a:ext cx="7772400" cy="1143000"/>
          </a:xfrm>
        </p:spPr>
        <p:txBody>
          <a:bodyPr/>
          <a:lstStyle/>
          <a:p>
            <a:r>
              <a:rPr lang="en-US" sz="8000" dirty="0" smtClean="0">
                <a:solidFill>
                  <a:schemeClr val="bg1"/>
                </a:solidFill>
              </a:rPr>
              <a:t>The eggs are considered dead if they are this </a:t>
            </a:r>
            <a:r>
              <a:rPr lang="en-US" sz="8000" u="sng" dirty="0" smtClean="0">
                <a:solidFill>
                  <a:schemeClr val="bg1"/>
                </a:solidFill>
              </a:rPr>
              <a:t>color</a:t>
            </a:r>
            <a:endParaRPr lang="en-US" sz="80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4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are pinheads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37575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7200" dirty="0" smtClean="0">
              <a:solidFill>
                <a:schemeClr val="bg1"/>
              </a:solidFill>
            </a:endParaRPr>
          </a:p>
          <a:p>
            <a:pPr algn="ctr"/>
            <a:endParaRPr lang="en-US" sz="7200" dirty="0">
              <a:solidFill>
                <a:schemeClr val="bg1"/>
              </a:solidFill>
            </a:endParaRPr>
          </a:p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To be considered a fingerling, trout must be how many inches</a:t>
            </a:r>
          </a:p>
          <a:p>
            <a:pPr algn="ctr"/>
            <a:endParaRPr lang="en-US" sz="10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1-3 inches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38599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8000" dirty="0" smtClean="0">
                <a:solidFill>
                  <a:schemeClr val="bg1"/>
                </a:solidFill>
              </a:rPr>
              <a:t>Trout are considered adults after this </a:t>
            </a:r>
            <a:r>
              <a:rPr lang="en-US" sz="8000" dirty="0" smtClean="0">
                <a:solidFill>
                  <a:schemeClr val="bg1"/>
                </a:solidFill>
              </a:rPr>
              <a:t>many years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2-3 years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39623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The </a:t>
            </a:r>
            <a:r>
              <a:rPr lang="en-US" sz="7200" dirty="0" smtClean="0">
                <a:solidFill>
                  <a:schemeClr val="bg1"/>
                </a:solidFill>
              </a:rPr>
              <a:t>very low percent </a:t>
            </a:r>
            <a:r>
              <a:rPr lang="en-US" sz="7200" dirty="0" smtClean="0">
                <a:solidFill>
                  <a:schemeClr val="bg1"/>
                </a:solidFill>
              </a:rPr>
              <a:t>of brook trout eggs to survive to adult 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2%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40647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1905000" y="3429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9274" name="Rectangle 10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Females lay eggs in the gravel, or a nest </a:t>
            </a:r>
            <a:r>
              <a:rPr lang="en-US" sz="6600" dirty="0" smtClean="0">
                <a:solidFill>
                  <a:schemeClr val="bg1"/>
                </a:solidFill>
              </a:rPr>
              <a:t>called this, sharing its name with a </a:t>
            </a:r>
            <a:r>
              <a:rPr lang="en-US" sz="6600" u="sng" dirty="0" smtClean="0">
                <a:solidFill>
                  <a:schemeClr val="bg1"/>
                </a:solidFill>
              </a:rPr>
              <a:t>color</a:t>
            </a:r>
            <a:endParaRPr lang="en-US" sz="66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a </a:t>
            </a:r>
            <a:r>
              <a:rPr lang="en-US" sz="10600" dirty="0" err="1" smtClean="0">
                <a:solidFill>
                  <a:schemeClr val="bg1"/>
                </a:solidFill>
              </a:rPr>
              <a:t>redd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41671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56" name="Rectangle 1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Like the name of the nest where trout lay their </a:t>
            </a:r>
            <a:r>
              <a:rPr lang="en-US" sz="6000" dirty="0" smtClean="0">
                <a:solidFill>
                  <a:schemeClr val="bg1"/>
                </a:solidFill>
              </a:rPr>
              <a:t>eggs, the a</a:t>
            </a:r>
            <a:r>
              <a:rPr lang="en-US" sz="6000" dirty="0" smtClean="0">
                <a:solidFill>
                  <a:schemeClr val="bg1"/>
                </a:solidFill>
              </a:rPr>
              <a:t>dult </a:t>
            </a:r>
            <a:r>
              <a:rPr lang="en-US" sz="6000" dirty="0" smtClean="0">
                <a:solidFill>
                  <a:schemeClr val="bg1"/>
                </a:solidFill>
              </a:rPr>
              <a:t>brook trout will have what </a:t>
            </a:r>
            <a:r>
              <a:rPr lang="en-US" sz="6000" u="sng" dirty="0" smtClean="0">
                <a:solidFill>
                  <a:schemeClr val="bg1"/>
                </a:solidFill>
              </a:rPr>
              <a:t>color</a:t>
            </a:r>
            <a:r>
              <a:rPr lang="en-US" sz="6000" dirty="0" smtClean="0">
                <a:solidFill>
                  <a:schemeClr val="bg1"/>
                </a:solidFill>
              </a:rPr>
              <a:t> dots along its side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AutoShape 3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762000" y="53340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White</a:t>
            </a:r>
            <a:endParaRPr lang="en-US" sz="10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red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42695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About the same time students are retuning to school in Sept. brook </a:t>
            </a:r>
            <a:r>
              <a:rPr lang="en-US" sz="6000" dirty="0" smtClean="0">
                <a:solidFill>
                  <a:schemeClr val="bg1"/>
                </a:solidFill>
              </a:rPr>
              <a:t>trout spawn (lay their </a:t>
            </a:r>
            <a:r>
              <a:rPr lang="en-US" sz="6000" dirty="0" smtClean="0">
                <a:solidFill>
                  <a:schemeClr val="bg1"/>
                </a:solidFill>
              </a:rPr>
              <a:t>eggs)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smtClean="0">
                <a:solidFill>
                  <a:schemeClr val="bg1"/>
                </a:solidFill>
              </a:rPr>
              <a:t>in this season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fall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43719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The tank uses a chiller because trout live in what type of water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2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cold water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44743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What piece of equipment in the tank functions similar to a wetland </a:t>
            </a:r>
            <a:r>
              <a:rPr lang="en-US" sz="6000" u="sng" dirty="0" smtClean="0">
                <a:solidFill>
                  <a:schemeClr val="bg1"/>
                </a:solidFill>
              </a:rPr>
              <a:t>absorbing impurities </a:t>
            </a:r>
            <a:endParaRPr lang="en-US" sz="60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6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the filter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45767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If the water lacks this element, the trout will swim to the surface with gapping mouths and rapid movement of </a:t>
            </a:r>
            <a:r>
              <a:rPr lang="en-US" sz="5400" u="sng" dirty="0" smtClean="0">
                <a:solidFill>
                  <a:schemeClr val="bg1"/>
                </a:solidFill>
              </a:rPr>
              <a:t>gill</a:t>
            </a:r>
            <a:r>
              <a:rPr lang="en-US" sz="5400" dirty="0" smtClean="0">
                <a:solidFill>
                  <a:schemeClr val="bg1"/>
                </a:solidFill>
              </a:rPr>
              <a:t> coverings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90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oxygen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46791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When testing to see if the water is too acidic or basic, we are using this test 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In nature, eggs are buried in gravel to protect them from this </a:t>
            </a:r>
            <a:r>
              <a:rPr lang="en-US" sz="6600" u="sng" dirty="0" smtClean="0">
                <a:solidFill>
                  <a:schemeClr val="bg1"/>
                </a:solidFill>
              </a:rPr>
              <a:t>warming </a:t>
            </a:r>
            <a:r>
              <a:rPr lang="en-US" sz="6600" u="sng" dirty="0" smtClean="0">
                <a:solidFill>
                  <a:schemeClr val="bg1"/>
                </a:solidFill>
              </a:rPr>
              <a:t>daily </a:t>
            </a:r>
            <a:r>
              <a:rPr lang="en-US" sz="6600" u="sng" dirty="0" smtClean="0">
                <a:solidFill>
                  <a:schemeClr val="bg1"/>
                </a:solidFill>
              </a:rPr>
              <a:t>occurrence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5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22860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3"/>
                </a:solidFill>
              </a:rPr>
              <a:t>What is pH</a:t>
            </a:r>
            <a:endParaRPr lang="en-US" sz="6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WordArt 2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057400" y="1905000"/>
            <a:ext cx="52578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0000">
                        <a:gamma/>
                        <a:shade val="52549"/>
                        <a:invGamma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Daily</a:t>
            </a:r>
          </a:p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0000">
                        <a:gamma/>
                        <a:shade val="52549"/>
                        <a:invGamma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Double!!</a:t>
            </a:r>
          </a:p>
        </p:txBody>
      </p:sp>
      <p:pic>
        <p:nvPicPr>
          <p:cNvPr id="119811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S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81000" y="6324600"/>
            <a:ext cx="76200" cy="7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9" fill="hold"/>
                                        <p:tgtEl>
                                          <p:spTgt spid="1198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9811"/>
                </p:tgtEl>
              </p:cMediaNode>
            </p:audio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219200"/>
            <a:ext cx="754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Trout experiencing respiratory stress is caused by high level of what chemical 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48839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5800" y="2971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ammonia</a:t>
            </a:r>
            <a:endParaRPr lang="en-US" sz="10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This is the  Pennsylvania state fish 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250887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1166843"/>
            <a:ext cx="739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What is Brook </a:t>
            </a:r>
            <a:r>
              <a:rPr lang="en-US" sz="9600" dirty="0" smtClean="0">
                <a:solidFill>
                  <a:schemeClr val="bg1"/>
                </a:solidFill>
              </a:rPr>
              <a:t>Trout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(must say “Brook” as there are many different Trout species)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8000" dirty="0" smtClean="0">
                <a:solidFill>
                  <a:schemeClr val="bg1"/>
                </a:solidFill>
              </a:rPr>
              <a:t>The Junior High sits in what watershed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8000" dirty="0" smtClean="0">
                <a:solidFill>
                  <a:schemeClr val="bg1"/>
                </a:solidFill>
              </a:rPr>
              <a:t>What is the </a:t>
            </a:r>
            <a:r>
              <a:rPr lang="en-US" sz="8000" dirty="0" err="1" smtClean="0">
                <a:solidFill>
                  <a:schemeClr val="bg1"/>
                </a:solidFill>
              </a:rPr>
              <a:t>Loyalhanna</a:t>
            </a:r>
            <a:r>
              <a:rPr lang="en-US" sz="8000" dirty="0" smtClean="0">
                <a:solidFill>
                  <a:schemeClr val="bg1"/>
                </a:solidFill>
              </a:rPr>
              <a:t> Watershed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251911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5" name="Rectangle 9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As fly fishermen know, Brook trout’s diet mainly consists of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What are insects, flies, or macroinvertebrates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252935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189447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What is sunlight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(or light or UV rays)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The </a:t>
            </a:r>
            <a:r>
              <a:rPr lang="en-US" sz="5400" dirty="0" err="1" smtClean="0">
                <a:solidFill>
                  <a:schemeClr val="bg1"/>
                </a:solidFill>
              </a:rPr>
              <a:t>Loyalhanna</a:t>
            </a:r>
            <a:r>
              <a:rPr lang="en-US" sz="5400" dirty="0" smtClean="0">
                <a:solidFill>
                  <a:schemeClr val="bg1"/>
                </a:solidFill>
              </a:rPr>
              <a:t> eventually flows into </a:t>
            </a:r>
            <a:r>
              <a:rPr lang="en-US" sz="5400" dirty="0" smtClean="0">
                <a:solidFill>
                  <a:schemeClr val="bg1"/>
                </a:solidFill>
              </a:rPr>
              <a:t>the Allegheny then </a:t>
            </a:r>
            <a:r>
              <a:rPr lang="en-US" sz="5400" u="sng" dirty="0" smtClean="0">
                <a:solidFill>
                  <a:schemeClr val="bg1"/>
                </a:solidFill>
              </a:rPr>
              <a:t>this </a:t>
            </a:r>
            <a:r>
              <a:rPr lang="en-US" sz="5400" u="sng" dirty="0" smtClean="0">
                <a:solidFill>
                  <a:schemeClr val="bg1"/>
                </a:solidFill>
              </a:rPr>
              <a:t>river</a:t>
            </a:r>
            <a:r>
              <a:rPr lang="en-US" sz="5400" dirty="0" smtClean="0">
                <a:solidFill>
                  <a:schemeClr val="bg1"/>
                </a:solidFill>
              </a:rPr>
              <a:t> before flowing into the Mississippi River then the Gulf of Mexico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8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the Ohio River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253959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Brook Trout are indicators of healthy streams because they can’t live in this type of water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8000" dirty="0" smtClean="0">
                <a:solidFill>
                  <a:schemeClr val="bg1"/>
                </a:solidFill>
              </a:rPr>
              <a:t>What is polluted water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254984" name="AutoShape 8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When the eggs arrived at school they were considered what type of eggs, as their  </a:t>
            </a:r>
            <a:r>
              <a:rPr lang="en-US" sz="6000" u="sng" dirty="0" smtClean="0">
                <a:solidFill>
                  <a:schemeClr val="bg1"/>
                </a:solidFill>
              </a:rPr>
              <a:t>eyes</a:t>
            </a:r>
            <a:r>
              <a:rPr lang="en-US" sz="6000" dirty="0" smtClean="0">
                <a:solidFill>
                  <a:schemeClr val="bg1"/>
                </a:solidFill>
              </a:rPr>
              <a:t> were visible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5334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0600" dirty="0" smtClean="0">
                <a:solidFill>
                  <a:schemeClr val="bg1"/>
                </a:solidFill>
              </a:rPr>
              <a:t>What is eyed eggs</a:t>
            </a:r>
            <a:endParaRPr lang="en-US" sz="10600" dirty="0">
              <a:solidFill>
                <a:schemeClr val="bg1"/>
              </a:solidFill>
            </a:endParaRPr>
          </a:p>
        </p:txBody>
      </p:sp>
      <p:sp>
        <p:nvSpPr>
          <p:cNvPr id="193543" name="AutoShape 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85800" y="55626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Back to</a:t>
            </a:r>
          </a:p>
          <a:p>
            <a:pPr algn="ctr"/>
            <a:r>
              <a:rPr lang="en-US" sz="1400"/>
              <a:t>Main</a:t>
            </a:r>
          </a:p>
          <a:p>
            <a:pPr algn="ctr"/>
            <a:r>
              <a:rPr lang="en-US" sz="1400"/>
              <a:t>Screen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609600" y="2971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Sharing a name 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smtClean="0">
                <a:solidFill>
                  <a:schemeClr val="bg1"/>
                </a:solidFill>
              </a:rPr>
              <a:t>with a </a:t>
            </a:r>
            <a:r>
              <a:rPr lang="en-US" sz="7200" u="sng" dirty="0" smtClean="0">
                <a:solidFill>
                  <a:schemeClr val="bg1"/>
                </a:solidFill>
              </a:rPr>
              <a:t>color</a:t>
            </a:r>
            <a:r>
              <a:rPr lang="en-US" sz="7200" dirty="0" smtClean="0">
                <a:solidFill>
                  <a:schemeClr val="bg1"/>
                </a:solidFill>
              </a:rPr>
              <a:t>, </a:t>
            </a:r>
            <a:r>
              <a:rPr lang="en-US" sz="7200" dirty="0" smtClean="0">
                <a:solidFill>
                  <a:schemeClr val="bg1"/>
                </a:solidFill>
              </a:rPr>
              <a:t>t</a:t>
            </a:r>
            <a:r>
              <a:rPr lang="en-US" sz="7200" dirty="0" smtClean="0">
                <a:solidFill>
                  <a:schemeClr val="bg1"/>
                </a:solidFill>
              </a:rPr>
              <a:t>he </a:t>
            </a:r>
            <a:r>
              <a:rPr lang="en-US" sz="7200" dirty="0" smtClean="0">
                <a:solidFill>
                  <a:schemeClr val="bg1"/>
                </a:solidFill>
              </a:rPr>
              <a:t>eggs live in a nest, called </a:t>
            </a:r>
            <a:r>
              <a:rPr lang="en-US" sz="7200" dirty="0" smtClean="0">
                <a:solidFill>
                  <a:schemeClr val="bg1"/>
                </a:solidFill>
              </a:rPr>
              <a:t>this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3366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803</Words>
  <Application>Microsoft PowerPoint</Application>
  <PresentationFormat>On-screen Show (4:3)</PresentationFormat>
  <Paragraphs>201</Paragraphs>
  <Slides>63</Slides>
  <Notes>5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Default Design</vt:lpstr>
      <vt:lpstr>Slide 1</vt:lpstr>
      <vt:lpstr>Slide 2</vt:lpstr>
      <vt:lpstr>The eggs are considered dead if they are this color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</vt:vector>
  </TitlesOfParts>
  <Company>Jessamine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Matt Hamlyn</dc:creator>
  <dc:description>email mhamlyn@jessamine.k12.ky.us</dc:description>
  <cp:lastModifiedBy>natalie.reese</cp:lastModifiedBy>
  <cp:revision>129</cp:revision>
  <dcterms:created xsi:type="dcterms:W3CDTF">1999-10-07T17:16:48Z</dcterms:created>
  <dcterms:modified xsi:type="dcterms:W3CDTF">2011-03-10T11:58:05Z</dcterms:modified>
</cp:coreProperties>
</file>